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6" r:id="rId2"/>
    <p:sldId id="257" r:id="rId3"/>
    <p:sldId id="258" r:id="rId4"/>
    <p:sldId id="276"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302" r:id="rId23"/>
    <p:sldId id="303" r:id="rId24"/>
    <p:sldId id="277" r:id="rId25"/>
    <p:sldId id="289" r:id="rId26"/>
    <p:sldId id="290" r:id="rId27"/>
    <p:sldId id="291" r:id="rId28"/>
    <p:sldId id="292" r:id="rId29"/>
    <p:sldId id="293" r:id="rId30"/>
    <p:sldId id="294" r:id="rId31"/>
    <p:sldId id="295" r:id="rId32"/>
    <p:sldId id="297" r:id="rId33"/>
    <p:sldId id="298" r:id="rId34"/>
    <p:sldId id="299" r:id="rId35"/>
    <p:sldId id="300" r:id="rId36"/>
    <p:sldId id="301" r:id="rId37"/>
    <p:sldId id="304" r:id="rId38"/>
    <p:sldId id="305" r:id="rId39"/>
    <p:sldId id="306" r:id="rId40"/>
    <p:sldId id="307" r:id="rId41"/>
    <p:sldId id="308" r:id="rId42"/>
    <p:sldId id="296" r:id="rId43"/>
    <p:sldId id="278" r:id="rId44"/>
    <p:sldId id="279" r:id="rId45"/>
    <p:sldId id="28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4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ADBF68-A6FD-48DF-8937-DCB96E9DCED0}" type="datetimeFigureOut">
              <a:rPr lang="en-IN" smtClean="0"/>
              <a:t>26-12-2023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4C583-11CF-41BE-A616-5211D47C5FC0}" type="slidenum">
              <a:rPr lang="en-IN" smtClean="0"/>
              <a:t>‹#›</a:t>
            </a:fld>
            <a:endParaRPr lang="en-IN"/>
          </a:p>
        </p:txBody>
      </p:sp>
    </p:spTree>
    <p:extLst>
      <p:ext uri="{BB962C8B-B14F-4D97-AF65-F5344CB8AC3E}">
        <p14:creationId xmlns:p14="http://schemas.microsoft.com/office/powerpoint/2010/main" val="389930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B94C583-11CF-41BE-A616-5211D47C5FC0}" type="slidenum">
              <a:rPr lang="en-IN" smtClean="0"/>
              <a:t>16</a:t>
            </a:fld>
            <a:endParaRPr lang="en-IN"/>
          </a:p>
        </p:txBody>
      </p:sp>
    </p:spTree>
    <p:extLst>
      <p:ext uri="{BB962C8B-B14F-4D97-AF65-F5344CB8AC3E}">
        <p14:creationId xmlns:p14="http://schemas.microsoft.com/office/powerpoint/2010/main" val="1802360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CEB2FDB-6504-40A1-8F83-9E4229F3E375}" type="datetimeFigureOut">
              <a:rPr lang="en-IN" smtClean="0"/>
              <a:t>26-12-2023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69643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26-12-2023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415258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26-12-2023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993899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26-12-2023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521232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26-12-2023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4138364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CEB2FDB-6504-40A1-8F83-9E4229F3E375}" type="datetimeFigureOut">
              <a:rPr lang="en-IN" smtClean="0"/>
              <a:t>26-12-2023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604781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CEB2FDB-6504-40A1-8F83-9E4229F3E375}" type="datetimeFigureOut">
              <a:rPr lang="en-IN" smtClean="0"/>
              <a:t>26-12-2023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371337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CEB2FDB-6504-40A1-8F83-9E4229F3E375}" type="datetimeFigureOut">
              <a:rPr lang="en-IN" smtClean="0"/>
              <a:t>26-12-2023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597920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CEB2FDB-6504-40A1-8F83-9E4229F3E375}" type="datetimeFigureOut">
              <a:rPr lang="en-IN" smtClean="0"/>
              <a:t>26-12-2023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897378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EB2FDB-6504-40A1-8F83-9E4229F3E375}" type="datetimeFigureOut">
              <a:rPr lang="en-IN" smtClean="0"/>
              <a:t>26-12-2023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2005172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EB2FDB-6504-40A1-8F83-9E4229F3E375}" type="datetimeFigureOut">
              <a:rPr lang="en-IN" smtClean="0"/>
              <a:t>26-12-2023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36308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EB2FDB-6504-40A1-8F83-9E4229F3E375}" type="datetimeFigureOut">
              <a:rPr lang="en-IN" smtClean="0"/>
              <a:t>26-12-2023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612120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EB2FDB-6504-40A1-8F83-9E4229F3E375}" type="datetimeFigureOut">
              <a:rPr lang="en-IN" smtClean="0"/>
              <a:t>26-12-2023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577023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EB2FDB-6504-40A1-8F83-9E4229F3E375}" type="datetimeFigureOut">
              <a:rPr lang="en-IN" smtClean="0"/>
              <a:t>26-12-2023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727817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EB2FDB-6504-40A1-8F83-9E4229F3E375}" type="datetimeFigureOut">
              <a:rPr lang="en-IN" smtClean="0"/>
              <a:t>26-12-2023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4284281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26-12-2023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327453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B2FDB-6504-40A1-8F83-9E4229F3E375}" type="datetimeFigureOut">
              <a:rPr lang="en-IN" smtClean="0"/>
              <a:t>26-12-2023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488FB80-D91B-455D-AA85-4FBA5494CA0A}" type="slidenum">
              <a:rPr lang="en-IN" smtClean="0"/>
              <a:t>‹#›</a:t>
            </a:fld>
            <a:endParaRPr lang="en-IN"/>
          </a:p>
        </p:txBody>
      </p:sp>
    </p:spTree>
    <p:extLst>
      <p:ext uri="{BB962C8B-B14F-4D97-AF65-F5344CB8AC3E}">
        <p14:creationId xmlns:p14="http://schemas.microsoft.com/office/powerpoint/2010/main" val="1058129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CEB2FDB-6504-40A1-8F83-9E4229F3E375}" type="datetimeFigureOut">
              <a:rPr lang="en-IN" smtClean="0"/>
              <a:t>26-12-2023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488FB80-D91B-455D-AA85-4FBA5494CA0A}" type="slidenum">
              <a:rPr lang="en-IN" smtClean="0"/>
              <a:t>‹#›</a:t>
            </a:fld>
            <a:endParaRPr lang="en-IN"/>
          </a:p>
        </p:txBody>
      </p:sp>
    </p:spTree>
    <p:extLst>
      <p:ext uri="{BB962C8B-B14F-4D97-AF65-F5344CB8AC3E}">
        <p14:creationId xmlns:p14="http://schemas.microsoft.com/office/powerpoint/2010/main" val="8660899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odejs.org/dist/v16.16.0/node-v16.16.0-x86.msi" TargetMode="External"/><Relationship Id="rId2" Type="http://schemas.openxmlformats.org/officeDocument/2006/relationships/hyperlink" Target="https://nodejs.org/" TargetMode="External"/><Relationship Id="rId1" Type="http://schemas.openxmlformats.org/officeDocument/2006/relationships/slideLayout" Target="../slideLayouts/slideLayout2.xml"/><Relationship Id="rId4" Type="http://schemas.openxmlformats.org/officeDocument/2006/relationships/hyperlink" Target="https://nodejs.org/dist/v16.16.0/node-v16.16.0-x64.msi"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69AC-CD76-56F7-7BA3-B0DED7D915BA}"/>
              </a:ext>
            </a:extLst>
          </p:cNvPr>
          <p:cNvSpPr>
            <a:spLocks noGrp="1"/>
          </p:cNvSpPr>
          <p:nvPr>
            <p:ph type="ctrTitle"/>
          </p:nvPr>
        </p:nvSpPr>
        <p:spPr/>
        <p:txBody>
          <a:bodyPr/>
          <a:lstStyle/>
          <a:p>
            <a:r>
              <a:rPr lang="en-IN" dirty="0"/>
              <a:t>Introduction to Programming</a:t>
            </a:r>
          </a:p>
        </p:txBody>
      </p:sp>
      <p:sp>
        <p:nvSpPr>
          <p:cNvPr id="3" name="Subtitle 2">
            <a:extLst>
              <a:ext uri="{FF2B5EF4-FFF2-40B4-BE49-F238E27FC236}">
                <a16:creationId xmlns:a16="http://schemas.microsoft.com/office/drawing/2014/main" id="{84FE0A2F-354E-462B-EB27-98D6488CD32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032006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Inheritance </a:t>
            </a:r>
            <a:br>
              <a:rPr lang="en-IN" dirty="0"/>
            </a:br>
            <a:endParaRPr lang="en-IN" dirty="0"/>
          </a:p>
        </p:txBody>
      </p:sp>
      <p:pic>
        <p:nvPicPr>
          <p:cNvPr id="5" name="Picture Placeholder 4">
            <a:extLst>
              <a:ext uri="{FF2B5EF4-FFF2-40B4-BE49-F238E27FC236}">
                <a16:creationId xmlns:a16="http://schemas.microsoft.com/office/drawing/2014/main" id="{97C3204F-359F-61C2-4F19-CA6B66E2A6B4}"/>
              </a:ext>
            </a:extLst>
          </p:cNvPr>
          <p:cNvPicPr>
            <a:picLocks noGrp="1" noChangeAspect="1"/>
          </p:cNvPicPr>
          <p:nvPr>
            <p:ph type="pic" idx="1"/>
          </p:nvPr>
        </p:nvPicPr>
        <p:blipFill rotWithShape="1">
          <a:blip r:embed="rId2"/>
          <a:srcRect l="-5178" t="5877" r="10600"/>
          <a:stretch/>
        </p:blipFill>
        <p:spPr>
          <a:xfrm>
            <a:off x="6095999" y="1187116"/>
            <a:ext cx="4941045" cy="4812631"/>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normAutofit fontScale="55000" lnSpcReduction="20000"/>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ability to create a new class from an existing class is called Inheritance.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Using inheritance, we can create a Child class from a Parent class such that it inherits the properties and methods of the parent class and can have its own additional properties and methods.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30985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Polymorphism </a:t>
            </a:r>
            <a:br>
              <a:rPr lang="en-IN" dirty="0"/>
            </a:br>
            <a:endParaRPr lang="en-IN" dirty="0"/>
          </a:p>
        </p:txBody>
      </p:sp>
      <p:pic>
        <p:nvPicPr>
          <p:cNvPr id="5" name="Picture Placeholder 4">
            <a:extLst>
              <a:ext uri="{FF2B5EF4-FFF2-40B4-BE49-F238E27FC236}">
                <a16:creationId xmlns:a16="http://schemas.microsoft.com/office/drawing/2014/main" id="{7CFF12D0-08DC-65AA-6FB1-9262646D2838}"/>
              </a:ext>
            </a:extLst>
          </p:cNvPr>
          <p:cNvPicPr>
            <a:picLocks noGrp="1" noChangeAspect="1"/>
          </p:cNvPicPr>
          <p:nvPr>
            <p:ph type="pic" idx="1"/>
          </p:nvPr>
        </p:nvPicPr>
        <p:blipFill rotWithShape="1">
          <a:blip r:embed="rId2"/>
          <a:srcRect l="-2667" t="6930" r="18936" b="7456"/>
          <a:stretch/>
        </p:blipFill>
        <p:spPr>
          <a:xfrm>
            <a:off x="6096000" y="1331495"/>
            <a:ext cx="4796590" cy="4812631"/>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normAutofit fontScale="70000" lnSpcReduction="20000"/>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The word polymorphism means having many forms.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Polymorphism occurs when there is a hierarchy of classes and they are related by inheritance. </a:t>
            </a:r>
            <a:endParaRPr lang="en-IN" sz="1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1827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Data structure</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0" indent="0" algn="just">
              <a:lnSpc>
                <a:spcPct val="115000"/>
              </a:lnSpc>
              <a:spcAft>
                <a:spcPts val="1000"/>
              </a:spcAft>
              <a:buNone/>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Data structure is a particular way of storing and organizing data in a computer so that it can be used efficiently.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Array, stack, tree, heap, hash table.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0198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Data structure</a:t>
            </a:r>
          </a:p>
        </p:txBody>
      </p:sp>
      <p:pic>
        <p:nvPicPr>
          <p:cNvPr id="4" name="Content Placeholder 3">
            <a:extLst>
              <a:ext uri="{FF2B5EF4-FFF2-40B4-BE49-F238E27FC236}">
                <a16:creationId xmlns:a16="http://schemas.microsoft.com/office/drawing/2014/main" id="{08F6DDCD-93B7-3C2E-125D-94653F4A229C}"/>
              </a:ext>
            </a:extLst>
          </p:cNvPr>
          <p:cNvPicPr>
            <a:picLocks noGrp="1" noChangeAspect="1"/>
          </p:cNvPicPr>
          <p:nvPr>
            <p:ph idx="1"/>
          </p:nvPr>
        </p:nvPicPr>
        <p:blipFill>
          <a:blip r:embed="rId2"/>
          <a:stretch>
            <a:fillRect/>
          </a:stretch>
        </p:blipFill>
        <p:spPr>
          <a:xfrm>
            <a:off x="978569" y="2534653"/>
            <a:ext cx="9545052" cy="3898232"/>
          </a:xfrm>
          <a:prstGeom prst="rect">
            <a:avLst/>
          </a:prstGeom>
        </p:spPr>
      </p:pic>
    </p:spTree>
    <p:extLst>
      <p:ext uri="{BB962C8B-B14F-4D97-AF65-F5344CB8AC3E}">
        <p14:creationId xmlns:p14="http://schemas.microsoft.com/office/powerpoint/2010/main" val="3023724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 Stack</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stack is a particular data type or collection in which the main operations are the addition of an item, known as push, and removal of it, known as pop.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Stacks implement a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LIFO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(Last In First Out) structure which means that the last element added to the structure must be the first one to be removed.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6A3DD45-27EB-3532-06C4-97243269B4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93600" y="4311650"/>
            <a:ext cx="2484120" cy="1744980"/>
          </a:xfrm>
          <a:prstGeom prst="rect">
            <a:avLst/>
          </a:prstGeom>
          <a:noFill/>
          <a:ln>
            <a:noFill/>
          </a:ln>
        </p:spPr>
      </p:pic>
    </p:spTree>
    <p:extLst>
      <p:ext uri="{BB962C8B-B14F-4D97-AF65-F5344CB8AC3E}">
        <p14:creationId xmlns:p14="http://schemas.microsoft.com/office/powerpoint/2010/main" val="2218303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Queue </a:t>
            </a: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Queues are collection that keep objects in a certain order while applying the FIFO (First in First out) format. It is just like a line of people, except that data doesn't cut in it.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Adds an item at the front of the queue. The process is the same as PUSH from stack, but I changed for the sake of the exercise.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547E9B0B-B073-1B3C-D0FA-ABC8D3B46F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9920" y="4357525"/>
            <a:ext cx="3262564" cy="1526807"/>
          </a:xfrm>
          <a:prstGeom prst="rect">
            <a:avLst/>
          </a:prstGeom>
          <a:noFill/>
          <a:ln>
            <a:noFill/>
          </a:ln>
        </p:spPr>
      </p:pic>
    </p:spTree>
    <p:extLst>
      <p:ext uri="{BB962C8B-B14F-4D97-AF65-F5344CB8AC3E}">
        <p14:creationId xmlns:p14="http://schemas.microsoft.com/office/powerpoint/2010/main" val="3181979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Linked list</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Linked lists are data structures that are made of groups of nodes which together represent a sequence. </a:t>
            </a:r>
          </a:p>
          <a:p>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99887BB-1ACB-4791-3A8B-E0732FF95E4A}"/>
              </a:ext>
            </a:extLst>
          </p:cNvPr>
          <p:cNvPicPr>
            <a:picLocks noChangeAspect="1"/>
          </p:cNvPicPr>
          <p:nvPr/>
        </p:nvPicPr>
        <p:blipFill>
          <a:blip r:embed="rId3"/>
          <a:stretch>
            <a:fillRect/>
          </a:stretch>
        </p:blipFill>
        <p:spPr>
          <a:xfrm>
            <a:off x="3236996" y="3695449"/>
            <a:ext cx="4210050" cy="942975"/>
          </a:xfrm>
          <a:prstGeom prst="rect">
            <a:avLst/>
          </a:prstGeom>
        </p:spPr>
      </p:pic>
    </p:spTree>
    <p:extLst>
      <p:ext uri="{BB962C8B-B14F-4D97-AF65-F5344CB8AC3E}">
        <p14:creationId xmlns:p14="http://schemas.microsoft.com/office/powerpoint/2010/main" val="1280354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Algorithms</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Writing a logical step-by-step method to solve the problem is called the algorithm.</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In other words, an algorithm is a procedure for solving problems. </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order to solve a mathematical or computer problem, this is the first step in the process.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algorithm includes calculations, reasoning, and data processing. Algorithms can be presented by natural languages, pseudocode, and flowcharts, etc.</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92283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Flowchart</a:t>
            </a:r>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Flowcharting is the process of drawing a flowchart for an algorithm. The flowchart uses various symbols in the representation.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E9D256B4-7EBF-D9A5-FF5D-0F53311357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7217" y="3616492"/>
            <a:ext cx="5425440" cy="2095500"/>
          </a:xfrm>
          <a:prstGeom prst="rect">
            <a:avLst/>
          </a:prstGeom>
          <a:noFill/>
          <a:ln>
            <a:noFill/>
          </a:ln>
        </p:spPr>
      </p:pic>
    </p:spTree>
    <p:extLst>
      <p:ext uri="{BB962C8B-B14F-4D97-AF65-F5344CB8AC3E}">
        <p14:creationId xmlns:p14="http://schemas.microsoft.com/office/powerpoint/2010/main" val="2952356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2D2E03-AE24-8ACD-AAE1-D13E51E78D84}"/>
              </a:ext>
            </a:extLst>
          </p:cNvPr>
          <p:cNvPicPr>
            <a:picLocks noChangeAspect="1"/>
          </p:cNvPicPr>
          <p:nvPr/>
        </p:nvPicPr>
        <p:blipFill>
          <a:blip r:embed="rId2"/>
          <a:stretch>
            <a:fillRect/>
          </a:stretch>
        </p:blipFill>
        <p:spPr>
          <a:xfrm>
            <a:off x="561474" y="364957"/>
            <a:ext cx="9593179" cy="6128085"/>
          </a:xfrm>
          <a:prstGeom prst="rect">
            <a:avLst/>
          </a:prstGeom>
        </p:spPr>
      </p:pic>
    </p:spTree>
    <p:extLst>
      <p:ext uri="{BB962C8B-B14F-4D97-AF65-F5344CB8AC3E}">
        <p14:creationId xmlns:p14="http://schemas.microsoft.com/office/powerpoint/2010/main" val="951167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FBE9-67A7-526F-7BFC-F19A65BBE16E}"/>
              </a:ext>
            </a:extLst>
          </p:cNvPr>
          <p:cNvSpPr>
            <a:spLocks noGrp="1"/>
          </p:cNvSpPr>
          <p:nvPr>
            <p:ph type="title"/>
          </p:nvPr>
        </p:nvSpPr>
        <p:spPr/>
        <p:txBody>
          <a:bodyPr/>
          <a:lstStyle/>
          <a:p>
            <a:r>
              <a:rPr lang="en-IN" dirty="0"/>
              <a:t>Object-oriented programming (OOP)</a:t>
            </a:r>
          </a:p>
        </p:txBody>
      </p:sp>
      <p:sp>
        <p:nvSpPr>
          <p:cNvPr id="3" name="Content Placeholder 2">
            <a:extLst>
              <a:ext uri="{FF2B5EF4-FFF2-40B4-BE49-F238E27FC236}">
                <a16:creationId xmlns:a16="http://schemas.microsoft.com/office/drawing/2014/main" id="{598F5DB5-E809-B22B-48A7-C1C7080B1AC6}"/>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Object-oriented programming (OOP) is a programming paradigm based on the concept of "objects“.</a:t>
            </a: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Object may contain data, in the form of fields, often known as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attributes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and code, in the form of procedures, often known as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methods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For example, a person is an object which has certain properties such as height, gender, age, etc. It also has certain methods such as move, talk, and so 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223834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EA86F-9EFB-6761-7B4F-FCCA8E8975F4}"/>
              </a:ext>
            </a:extLst>
          </p:cNvPr>
          <p:cNvPicPr>
            <a:picLocks noChangeAspect="1"/>
          </p:cNvPicPr>
          <p:nvPr/>
        </p:nvPicPr>
        <p:blipFill>
          <a:blip r:embed="rId2"/>
          <a:stretch>
            <a:fillRect/>
          </a:stretch>
        </p:blipFill>
        <p:spPr>
          <a:xfrm>
            <a:off x="770021" y="593559"/>
            <a:ext cx="9593179" cy="5502442"/>
          </a:xfrm>
          <a:prstGeom prst="rect">
            <a:avLst/>
          </a:prstGeom>
        </p:spPr>
      </p:pic>
    </p:spTree>
    <p:extLst>
      <p:ext uri="{BB962C8B-B14F-4D97-AF65-F5344CB8AC3E}">
        <p14:creationId xmlns:p14="http://schemas.microsoft.com/office/powerpoint/2010/main" val="1973367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AB438-EF72-43A2-07B4-9A365A35692B}"/>
              </a:ext>
            </a:extLst>
          </p:cNvPr>
          <p:cNvSpPr>
            <a:spLocks noGrp="1"/>
          </p:cNvSpPr>
          <p:nvPr>
            <p:ph type="title"/>
          </p:nvPr>
        </p:nvSpPr>
        <p:spPr/>
        <p:txBody>
          <a:bodyPr/>
          <a:lstStyle/>
          <a:p>
            <a:r>
              <a:rPr lang="en-IN" dirty="0"/>
              <a:t>ES6</a:t>
            </a:r>
            <a:br>
              <a:rPr lang="en-IN" dirty="0"/>
            </a:br>
            <a:endParaRPr lang="en-IN" dirty="0"/>
          </a:p>
        </p:txBody>
      </p:sp>
      <p:sp>
        <p:nvSpPr>
          <p:cNvPr id="3" name="Content Placeholder 2">
            <a:extLst>
              <a:ext uri="{FF2B5EF4-FFF2-40B4-BE49-F238E27FC236}">
                <a16:creationId xmlns:a16="http://schemas.microsoft.com/office/drawing/2014/main" id="{6B5AF37B-3BEE-3C19-6D68-D4B203E3635F}"/>
              </a:ext>
            </a:extLst>
          </p:cNvPr>
          <p:cNvSpPr>
            <a:spLocks noGrp="1"/>
          </p:cNvSpPr>
          <p:nvPr>
            <p:ph idx="1"/>
          </p:nvPr>
        </p:nvSpPr>
        <p:spPr/>
        <p:txBody>
          <a:bodyPr/>
          <a:lstStyle/>
          <a:p>
            <a:pPr algn="l"/>
            <a:r>
              <a:rPr lang="en-GB" b="0" i="0" dirty="0">
                <a:solidFill>
                  <a:srgbClr val="1B1B32"/>
                </a:solidFill>
                <a:effectLst/>
              </a:rPr>
              <a:t>ECMAScript, or ES, is a standardized version of JavaScript.</a:t>
            </a:r>
          </a:p>
          <a:p>
            <a:pPr algn="l"/>
            <a:r>
              <a:rPr lang="en-GB" b="0" i="0" dirty="0">
                <a:solidFill>
                  <a:srgbClr val="1B1B32"/>
                </a:solidFill>
                <a:effectLst/>
              </a:rPr>
              <a:t> Because all major browsers follow this specification, the terms ECMAScript and JavaScript are interchangeable.</a:t>
            </a:r>
          </a:p>
          <a:p>
            <a:pPr algn="l"/>
            <a:r>
              <a:rPr lang="en-GB" b="0" i="0" dirty="0">
                <a:solidFill>
                  <a:srgbClr val="1B1B32"/>
                </a:solidFill>
                <a:effectLst/>
              </a:rPr>
              <a:t>Most of the JavaScript you've learned up to this point was in ES5 (ECMAScript 5), which was finalized in 2009. While you can still write programs in ES5, JavaScript is constantly evolving, and new features are released every year.</a:t>
            </a:r>
          </a:p>
          <a:p>
            <a:pPr algn="l"/>
            <a:r>
              <a:rPr lang="en-GB" b="0" i="0" dirty="0">
                <a:solidFill>
                  <a:srgbClr val="1B1B32"/>
                </a:solidFill>
                <a:effectLst/>
              </a:rPr>
              <a:t>ES6, released in 2015, added many powerful new features to the language. these new features including arrow functions, </a:t>
            </a:r>
            <a:r>
              <a:rPr lang="en-GB" b="0" i="0" dirty="0" err="1">
                <a:solidFill>
                  <a:srgbClr val="1B1B32"/>
                </a:solidFill>
                <a:effectLst/>
              </a:rPr>
              <a:t>destructuring</a:t>
            </a:r>
            <a:r>
              <a:rPr lang="en-GB" b="0" i="0" dirty="0">
                <a:solidFill>
                  <a:srgbClr val="1B1B32"/>
                </a:solidFill>
                <a:effectLst/>
              </a:rPr>
              <a:t>, classes, promises, and modules.</a:t>
            </a:r>
          </a:p>
          <a:p>
            <a:endParaRPr lang="en-IN" dirty="0"/>
          </a:p>
        </p:txBody>
      </p:sp>
    </p:spTree>
    <p:extLst>
      <p:ext uri="{BB962C8B-B14F-4D97-AF65-F5344CB8AC3E}">
        <p14:creationId xmlns:p14="http://schemas.microsoft.com/office/powerpoint/2010/main" val="2566455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4EEB-3C3A-8FF8-92DD-1D31365AA1FC}"/>
              </a:ext>
            </a:extLst>
          </p:cNvPr>
          <p:cNvSpPr>
            <a:spLocks noGrp="1"/>
          </p:cNvSpPr>
          <p:nvPr>
            <p:ph type="title"/>
          </p:nvPr>
        </p:nvSpPr>
        <p:spPr/>
        <p:txBody>
          <a:bodyPr/>
          <a:lstStyle/>
          <a:p>
            <a:r>
              <a:rPr lang="en-IN" dirty="0" err="1"/>
              <a:t>NodeJs</a:t>
            </a:r>
            <a:endParaRPr lang="en-IN" dirty="0"/>
          </a:p>
        </p:txBody>
      </p:sp>
      <p:sp>
        <p:nvSpPr>
          <p:cNvPr id="3" name="Content Placeholder 2">
            <a:extLst>
              <a:ext uri="{FF2B5EF4-FFF2-40B4-BE49-F238E27FC236}">
                <a16:creationId xmlns:a16="http://schemas.microsoft.com/office/drawing/2014/main" id="{12520B47-122A-2810-9523-F4975C63B8BE}"/>
              </a:ext>
            </a:extLst>
          </p:cNvPr>
          <p:cNvSpPr>
            <a:spLocks noGrp="1"/>
          </p:cNvSpPr>
          <p:nvPr>
            <p:ph idx="1"/>
          </p:nvPr>
        </p:nvSpPr>
        <p:spPr/>
        <p:txBody>
          <a:bodyPr>
            <a:normAutofit/>
          </a:bodyPr>
          <a:lstStyle/>
          <a:p>
            <a:pPr algn="l"/>
            <a:r>
              <a:rPr lang="en-IN" b="0" i="0" dirty="0">
                <a:solidFill>
                  <a:srgbClr val="000000"/>
                </a:solidFill>
                <a:effectLst/>
                <a:latin typeface="+mj-lt"/>
              </a:rPr>
              <a:t>What is Node.js?</a:t>
            </a:r>
          </a:p>
          <a:p>
            <a:pPr algn="l">
              <a:buFont typeface="Arial" panose="020B0604020202020204" pitchFamily="34" charset="0"/>
              <a:buChar char="•"/>
            </a:pPr>
            <a:r>
              <a:rPr lang="en-IN" b="0" i="0" dirty="0">
                <a:solidFill>
                  <a:srgbClr val="000000"/>
                </a:solidFill>
                <a:effectLst/>
                <a:latin typeface="+mj-lt"/>
              </a:rPr>
              <a:t>Node.js is an open source server environment</a:t>
            </a:r>
          </a:p>
          <a:p>
            <a:pPr algn="l">
              <a:buFont typeface="Arial" panose="020B0604020202020204" pitchFamily="34" charset="0"/>
              <a:buChar char="•"/>
            </a:pPr>
            <a:r>
              <a:rPr lang="en-IN" b="0" i="0" dirty="0">
                <a:solidFill>
                  <a:srgbClr val="000000"/>
                </a:solidFill>
                <a:effectLst/>
                <a:latin typeface="+mj-lt"/>
              </a:rPr>
              <a:t>Node.js runs on various platforms (Windows, Linux, Unix, Mac OS X, etc.)</a:t>
            </a:r>
          </a:p>
          <a:p>
            <a:pPr algn="l">
              <a:buFont typeface="Arial" panose="020B0604020202020204" pitchFamily="34" charset="0"/>
              <a:buChar char="•"/>
            </a:pPr>
            <a:r>
              <a:rPr lang="en-IN" b="0" i="0" dirty="0">
                <a:solidFill>
                  <a:srgbClr val="000000"/>
                </a:solidFill>
                <a:effectLst/>
                <a:latin typeface="+mj-lt"/>
              </a:rPr>
              <a:t>Node.js uses JavaScript on the server</a:t>
            </a:r>
          </a:p>
          <a:p>
            <a:pPr algn="l">
              <a:buFont typeface="Arial" panose="020B0604020202020204" pitchFamily="34" charset="0"/>
              <a:buChar char="•"/>
            </a:pPr>
            <a:r>
              <a:rPr lang="en-IN" b="0" i="0" dirty="0">
                <a:solidFill>
                  <a:srgbClr val="000000"/>
                </a:solidFill>
                <a:effectLst/>
                <a:latin typeface="+mj-lt"/>
              </a:rPr>
              <a:t>Node.js can generate dynamic page content</a:t>
            </a:r>
          </a:p>
          <a:p>
            <a:pPr algn="l">
              <a:buFont typeface="Arial" panose="020B0604020202020204" pitchFamily="34" charset="0"/>
              <a:buChar char="•"/>
            </a:pPr>
            <a:r>
              <a:rPr lang="en-IN" b="0" i="0" dirty="0">
                <a:solidFill>
                  <a:srgbClr val="000000"/>
                </a:solidFill>
                <a:effectLst/>
                <a:latin typeface="+mj-lt"/>
              </a:rPr>
              <a:t>Node.js can create, open, read, write, delete, and close files on the server</a:t>
            </a:r>
          </a:p>
          <a:p>
            <a:pPr algn="l">
              <a:buFont typeface="Arial" panose="020B0604020202020204" pitchFamily="34" charset="0"/>
              <a:buChar char="•"/>
            </a:pPr>
            <a:r>
              <a:rPr lang="en-IN" b="0" i="0" dirty="0">
                <a:solidFill>
                  <a:srgbClr val="000000"/>
                </a:solidFill>
                <a:effectLst/>
                <a:latin typeface="+mj-lt"/>
              </a:rPr>
              <a:t>Node.js can collect form data</a:t>
            </a:r>
          </a:p>
          <a:p>
            <a:pPr algn="l">
              <a:buFont typeface="Arial" panose="020B0604020202020204" pitchFamily="34" charset="0"/>
              <a:buChar char="•"/>
            </a:pPr>
            <a:r>
              <a:rPr lang="en-IN" b="0" i="0" dirty="0">
                <a:solidFill>
                  <a:srgbClr val="000000"/>
                </a:solidFill>
                <a:effectLst/>
                <a:latin typeface="+mj-lt"/>
              </a:rPr>
              <a:t>Node.js can add, delete, modify data in your database</a:t>
            </a:r>
          </a:p>
          <a:p>
            <a:pPr algn="l">
              <a:buFont typeface="Arial" panose="020B0604020202020204" pitchFamily="34" charset="0"/>
              <a:buChar char="•"/>
            </a:pPr>
            <a:endParaRPr lang="en-IN" b="0" i="0" dirty="0">
              <a:solidFill>
                <a:srgbClr val="000000"/>
              </a:solidFill>
              <a:effectLst/>
              <a:latin typeface="+mj-lt"/>
            </a:endParaRPr>
          </a:p>
          <a:p>
            <a:endParaRPr lang="en-IN" dirty="0"/>
          </a:p>
        </p:txBody>
      </p:sp>
      <p:pic>
        <p:nvPicPr>
          <p:cNvPr id="4" name="Picture 3">
            <a:extLst>
              <a:ext uri="{FF2B5EF4-FFF2-40B4-BE49-F238E27FC236}">
                <a16:creationId xmlns:a16="http://schemas.microsoft.com/office/drawing/2014/main" id="{4247295A-B009-D66B-68BC-AA32AC91427F}"/>
              </a:ext>
            </a:extLst>
          </p:cNvPr>
          <p:cNvPicPr>
            <a:picLocks noChangeAspect="1"/>
          </p:cNvPicPr>
          <p:nvPr/>
        </p:nvPicPr>
        <p:blipFill>
          <a:blip r:embed="rId2"/>
          <a:stretch>
            <a:fillRect/>
          </a:stretch>
        </p:blipFill>
        <p:spPr>
          <a:xfrm>
            <a:off x="8794750" y="4814226"/>
            <a:ext cx="2371725" cy="1499956"/>
          </a:xfrm>
          <a:prstGeom prst="rect">
            <a:avLst/>
          </a:prstGeom>
        </p:spPr>
      </p:pic>
    </p:spTree>
    <p:extLst>
      <p:ext uri="{BB962C8B-B14F-4D97-AF65-F5344CB8AC3E}">
        <p14:creationId xmlns:p14="http://schemas.microsoft.com/office/powerpoint/2010/main" val="416181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3F93-F87E-901F-A062-4A26F30AFF3F}"/>
              </a:ext>
            </a:extLst>
          </p:cNvPr>
          <p:cNvSpPr>
            <a:spLocks noGrp="1"/>
          </p:cNvSpPr>
          <p:nvPr>
            <p:ph type="title"/>
          </p:nvPr>
        </p:nvSpPr>
        <p:spPr/>
        <p:txBody>
          <a:bodyPr/>
          <a:lstStyle/>
          <a:p>
            <a:r>
              <a:rPr lang="en-IN" b="0" i="0" dirty="0">
                <a:solidFill>
                  <a:schemeClr val="bg1"/>
                </a:solidFill>
                <a:effectLst/>
              </a:rPr>
              <a:t>Download Node.js</a:t>
            </a:r>
            <a:br>
              <a:rPr lang="en-IN"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4235FED5-203B-1455-70B6-F88AB028240F}"/>
              </a:ext>
            </a:extLst>
          </p:cNvPr>
          <p:cNvSpPr>
            <a:spLocks noGrp="1"/>
          </p:cNvSpPr>
          <p:nvPr>
            <p:ph idx="1"/>
          </p:nvPr>
        </p:nvSpPr>
        <p:spPr/>
        <p:txBody>
          <a:bodyPr/>
          <a:lstStyle/>
          <a:p>
            <a:r>
              <a:rPr lang="en-GB" dirty="0">
                <a:solidFill>
                  <a:srgbClr val="000000"/>
                </a:solidFill>
                <a:latin typeface="+mj-lt"/>
              </a:rPr>
              <a:t>O</a:t>
            </a:r>
            <a:r>
              <a:rPr lang="en-GB" b="0" i="0" dirty="0">
                <a:solidFill>
                  <a:srgbClr val="000000"/>
                </a:solidFill>
                <a:effectLst/>
                <a:latin typeface="+mj-lt"/>
              </a:rPr>
              <a:t>fficial Node.js website has installation instructions for Node.js: </a:t>
            </a:r>
            <a:r>
              <a:rPr lang="en-GB" b="0" i="0" dirty="0">
                <a:effectLst/>
                <a:latin typeface="+mj-lt"/>
                <a:hlinkClick r:id="rId2"/>
              </a:rPr>
              <a:t>https://nodejs.org</a:t>
            </a:r>
            <a:endParaRPr lang="en-GB" b="0" i="0" dirty="0">
              <a:effectLst/>
              <a:latin typeface="+mj-lt"/>
            </a:endParaRPr>
          </a:p>
          <a:p>
            <a:r>
              <a:rPr lang="en-IN" b="1" i="0" dirty="0">
                <a:solidFill>
                  <a:srgbClr val="333333"/>
                </a:solidFill>
                <a:effectLst/>
                <a:latin typeface="+mj-lt"/>
              </a:rPr>
              <a:t>Node v16.16.0 (LTS)</a:t>
            </a:r>
          </a:p>
          <a:p>
            <a:endParaRPr lang="en-GB" b="0" i="0" dirty="0">
              <a:effectLst/>
              <a:latin typeface="Verdana" panose="020B0604030504040204" pitchFamily="34" charset="0"/>
            </a:endParaRPr>
          </a:p>
          <a:p>
            <a:r>
              <a:rPr lang="en-GB" b="0" i="0" dirty="0">
                <a:solidFill>
                  <a:srgbClr val="333333"/>
                </a:solidFill>
                <a:effectLst/>
                <a:latin typeface="+mj-lt"/>
              </a:rPr>
              <a:t>Windows 32-bit Installer: </a:t>
            </a:r>
            <a:r>
              <a:rPr lang="en-GB" b="0" i="0" u="none" strike="noStrike" dirty="0">
                <a:solidFill>
                  <a:srgbClr val="43853D"/>
                </a:solidFill>
                <a:effectLst/>
                <a:latin typeface="+mj-lt"/>
                <a:hlinkClick r:id="rId3"/>
              </a:rPr>
              <a:t>https://nodejs.org/dist/v16.16.0/node-v16.16.0-x86.msi</a:t>
            </a:r>
            <a:br>
              <a:rPr lang="en-GB" dirty="0">
                <a:latin typeface="+mj-lt"/>
              </a:rPr>
            </a:br>
            <a:r>
              <a:rPr lang="en-GB" b="0" i="0" dirty="0">
                <a:solidFill>
                  <a:srgbClr val="333333"/>
                </a:solidFill>
                <a:effectLst/>
                <a:latin typeface="+mj-lt"/>
              </a:rPr>
              <a:t>Windows 64-bit Installer: </a:t>
            </a:r>
            <a:r>
              <a:rPr lang="en-GB" b="0" i="0" u="none" strike="noStrike" dirty="0">
                <a:solidFill>
                  <a:srgbClr val="FFFFFF"/>
                </a:solidFill>
                <a:effectLst/>
                <a:latin typeface="+mj-lt"/>
                <a:hlinkClick r:id="rId4"/>
              </a:rPr>
              <a:t>https://nodejs.org/dist/v16.16.0/node-v16.16.0-x64.msi</a:t>
            </a:r>
            <a:endParaRPr lang="en-IN" dirty="0">
              <a:latin typeface="+mj-lt"/>
            </a:endParaRPr>
          </a:p>
        </p:txBody>
      </p:sp>
    </p:spTree>
    <p:extLst>
      <p:ext uri="{BB962C8B-B14F-4D97-AF65-F5344CB8AC3E}">
        <p14:creationId xmlns:p14="http://schemas.microsoft.com/office/powerpoint/2010/main" val="2216444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br>
              <a:rPr lang="en-IN" dirty="0"/>
            </a:br>
            <a:r>
              <a:rPr lang="en-IN" dirty="0"/>
              <a:t>JavaScript basics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the world's most popular programming language.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easy to learn.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is a powerful programming language that can add interactivity to a website.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It was invented by Brendan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Eich</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47667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pPr algn="just">
              <a:lnSpc>
                <a:spcPct val="115000"/>
              </a:lnSpc>
              <a:spcAft>
                <a:spcPts val="1000"/>
              </a:spcAft>
            </a:pPr>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1.JavaScript Programs</a:t>
            </a:r>
            <a:endParaRPr lang="en-IN" sz="3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 computer program is a list of "instructions" to be "executed" by a computer.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In a programming language, these programming instructions are called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A JavaScript program is a list of programming statements.</a:t>
            </a:r>
            <a:endParaRPr lang="en-IN" sz="1800" dirty="0">
              <a:effectLst/>
              <a:highlight>
                <a:srgbClr val="FFFF00"/>
              </a:highligh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34338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2. JavaScript Statements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are composed of: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Values, Operators, Expressions, Keywords, and Comments.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Most JavaScript programs contain many JavaScript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The statements are executed, one by one, in the same order as they are written.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3436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3. Semicolons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Semicolons separate JavaScript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Add a semicolon at the end of each executable statement:</a:t>
            </a:r>
          </a:p>
          <a:p>
            <a:pPr algn="just">
              <a:lnSpc>
                <a:spcPct val="115000"/>
              </a:lnSpc>
              <a:spcAft>
                <a:spcPts val="1000"/>
              </a:spcAft>
              <a:buFont typeface="Arial" panose="020B0604020202020204" pitchFamily="34" charset="0"/>
              <a:buChar char="*"/>
            </a:pPr>
            <a:r>
              <a:rPr lang="en-IN" dirty="0" err="1">
                <a:latin typeface="Times New Roman" panose="02020603050405020304" pitchFamily="18" charset="0"/>
                <a:ea typeface="Times New Roman" panose="02020603050405020304" pitchFamily="18" charset="0"/>
                <a:cs typeface="Times New Roman" panose="02020603050405020304" pitchFamily="18" charset="0"/>
              </a:rPr>
              <a:t>Eg</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 b, c;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65645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4. Keywords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statements often start with a keyword to identify the JavaScript action to be performed.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keywords are reserved words. Reserved words cannot be used as names for variables.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97150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90EB01-425D-83AC-320F-571827C6F446}"/>
              </a:ext>
            </a:extLst>
          </p:cNvPr>
          <p:cNvSpPr txBox="1"/>
          <p:nvPr/>
        </p:nvSpPr>
        <p:spPr>
          <a:xfrm>
            <a:off x="705853" y="1010389"/>
            <a:ext cx="9208168" cy="4390433"/>
          </a:xfrm>
          <a:prstGeom prst="rect">
            <a:avLst/>
          </a:prstGeom>
          <a:noFill/>
        </p:spPr>
        <p:txBody>
          <a:bodyPr wrap="square" rtlCol="0">
            <a:spAutoFit/>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Keyword	                             Description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var	                                    Declares a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Declares a block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Declares a block constant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function</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Declares a function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err="1">
                <a:latin typeface="Times New Roman" panose="02020603050405020304" pitchFamily="18" charset="0"/>
                <a:ea typeface="Times New Roman" panose="02020603050405020304" pitchFamily="18" charset="0"/>
                <a:cs typeface="Times New Roman" panose="02020603050405020304" pitchFamily="18" charset="0"/>
              </a:rPr>
              <a:t>returnif</a:t>
            </a:r>
            <a:r>
              <a:rPr lang="en-IN" dirty="0">
                <a:latin typeface="Times New Roman" panose="02020603050405020304" pitchFamily="18" charset="0"/>
                <a:ea typeface="Times New Roman" panose="02020603050405020304" pitchFamily="18" charset="0"/>
                <a:cs typeface="Times New Roman" panose="02020603050405020304" pitchFamily="18" charset="0"/>
              </a:rPr>
              <a:t>	                           Marks a block of statements to be executed on a condition</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switch	                           Marks a block of statements to be executed in different cases</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for	                                   Marks a block of statements to be executed in a loop</a:t>
            </a: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try	                                  Implements error handling to a block of statements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05714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436781-EEB2-0CFB-F3F2-2B51233E9333}"/>
              </a:ext>
            </a:extLst>
          </p:cNvPr>
          <p:cNvSpPr>
            <a:spLocks noGrp="1"/>
          </p:cNvSpPr>
          <p:nvPr>
            <p:ph type="title"/>
          </p:nvPr>
        </p:nvSpPr>
        <p:spPr/>
        <p:txBody>
          <a:bodyPr/>
          <a:lstStyle/>
          <a:p>
            <a:r>
              <a:rPr lang="en-IN" dirty="0"/>
              <a:t>Object</a:t>
            </a:r>
            <a:br>
              <a:rPr lang="en-IN" dirty="0"/>
            </a:br>
            <a:endParaRPr lang="en-IN" dirty="0"/>
          </a:p>
        </p:txBody>
      </p:sp>
      <p:sp>
        <p:nvSpPr>
          <p:cNvPr id="8" name="Content Placeholder 7">
            <a:extLst>
              <a:ext uri="{FF2B5EF4-FFF2-40B4-BE49-F238E27FC236}">
                <a16:creationId xmlns:a16="http://schemas.microsoft.com/office/drawing/2014/main" id="{65D30C62-E28A-C053-ADF3-A4BA0E6BBF47}"/>
              </a:ext>
            </a:extLst>
          </p:cNvPr>
          <p:cNvSpPr>
            <a:spLocks noGrp="1"/>
          </p:cNvSpPr>
          <p:nvPr>
            <p:ph idx="1"/>
          </p:nvPr>
        </p:nvSpPr>
        <p:spPr>
          <a:xfrm>
            <a:off x="1090708" y="2603500"/>
            <a:ext cx="8825659" cy="3416300"/>
          </a:xfrm>
        </p:spPr>
        <p:txBody>
          <a:bodyPr>
            <a:normAutofit lnSpcReduction="10000"/>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This is the basic unit of object-oriented programming. </a:t>
            </a:r>
          </a:p>
          <a:p>
            <a:pPr algn="just">
              <a:lnSpc>
                <a:spcPct val="115000"/>
              </a:lnSpc>
              <a:spcAft>
                <a:spcPts val="1000"/>
              </a:spcAft>
            </a:pPr>
            <a:r>
              <a:rPr lang="en-GB" sz="1800" dirty="0">
                <a:effectLst/>
                <a:latin typeface="Times New Roman" panose="02020603050405020304" pitchFamily="18" charset="0"/>
                <a:ea typeface="Times New Roman" panose="02020603050405020304" pitchFamily="18" charset="0"/>
                <a:cs typeface="Times New Roman" panose="02020603050405020304" pitchFamily="18" charset="0"/>
              </a:rPr>
              <a:t>Objects are like real-life entities. They have their properties and methods.</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That is both data and function that operate on data are bundled as a unit called an</a:t>
            </a:r>
            <a:r>
              <a:rPr lang="en-IN" dirty="0">
                <a:latin typeface="Times New Roman" panose="02020603050405020304" pitchFamily="18" charset="0"/>
                <a:ea typeface="Times New Roman" panose="02020603050405020304" pitchFamily="18" charset="0"/>
                <a:cs typeface="Times New Roman" panose="02020603050405020304" pitchFamily="18" charset="0"/>
              </a:rPr>
              <a:t>. Object</a:t>
            </a: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Eg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457200" lvl="1" indent="0" algn="just">
              <a:lnSpc>
                <a:spcPct val="115000"/>
              </a:lnSpc>
              <a:spcAft>
                <a:spcPts val="1000"/>
              </a:spcAft>
              <a:buNone/>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dirty="0">
                <a:effectLst/>
                <a:latin typeface="Times New Roman" panose="02020603050405020304" pitchFamily="18" charset="0"/>
                <a:ea typeface="Times New Roman" panose="02020603050405020304" pitchFamily="18" charset="0"/>
                <a:cs typeface="Times New Roman" panose="02020603050405020304" pitchFamily="18" charset="0"/>
              </a:rPr>
              <a:t>Consider a car as an object. The car has so many characteristics like colour, company name, modal name and price, etc.</a:t>
            </a:r>
          </a:p>
          <a:p>
            <a:pPr marL="457200" lvl="1" indent="0" algn="just">
              <a:lnSpc>
                <a:spcPct val="115000"/>
              </a:lnSpc>
              <a:spcAft>
                <a:spcPts val="1000"/>
              </a:spcAft>
              <a:buNone/>
            </a:pPr>
            <a:r>
              <a:rPr lang="en-GB" dirty="0">
                <a:effectLst/>
                <a:latin typeface="Times New Roman" panose="02020603050405020304" pitchFamily="18" charset="0"/>
                <a:ea typeface="Times New Roman" panose="02020603050405020304" pitchFamily="18" charset="0"/>
                <a:cs typeface="Times New Roman" panose="02020603050405020304" pitchFamily="18" charset="0"/>
              </a:rPr>
              <a:t>we can perform actions like start, break, and stop these are the methods</a:t>
            </a:r>
          </a:p>
          <a:p>
            <a:pPr algn="just">
              <a:lnSpc>
                <a:spcPct val="115000"/>
              </a:lnSpc>
              <a:spcAft>
                <a:spcPts val="1000"/>
              </a:spcAf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4939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br>
              <a:rPr lang="en-IN" dirty="0"/>
            </a:br>
            <a:r>
              <a:rPr lang="en-IN" dirty="0"/>
              <a:t>Variables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normAutofit lnSpcReduction="10000"/>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Variables are containers that store values.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uses the keywords var, let and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const</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to declare variables.</a:t>
            </a:r>
          </a:p>
          <a:p>
            <a:pPr marL="342900" lvl="0" indent="-342900" algn="just">
              <a:lnSpc>
                <a:spcPct val="115000"/>
              </a:lnSpc>
              <a:spcAft>
                <a:spcPts val="1000"/>
              </a:spcAft>
              <a:buFont typeface="Arial" panose="020B0604020202020204" pitchFamily="34" charset="0"/>
              <a:buChar char="*"/>
            </a:pP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Variables allow computers to store and manipulate data in a dynamic fashion. They do this by using a "label" to point to the data rather than using the data itself.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By declaring a variable with the let keyword, followed by the name you give to the variable: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531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Initializing a variable</a:t>
            </a: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An equal sign is used to assign values to variables.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After declaring a variable, you can give it a value: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Also, you can do both these operations on the same line: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let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myVariable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 20;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03816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A887-FB89-5D44-99B0-FF1F7980C871}"/>
              </a:ext>
            </a:extLst>
          </p:cNvPr>
          <p:cNvSpPr>
            <a:spLocks noGrp="1"/>
          </p:cNvSpPr>
          <p:nvPr>
            <p:ph type="title"/>
          </p:nvPr>
        </p:nvSpPr>
        <p:spPr/>
        <p:txBody>
          <a:bodyPr/>
          <a:lstStyle/>
          <a:p>
            <a:r>
              <a:rPr lang="en-IN" dirty="0"/>
              <a:t>Declaring a variable</a:t>
            </a:r>
          </a:p>
        </p:txBody>
      </p:sp>
      <p:sp>
        <p:nvSpPr>
          <p:cNvPr id="3" name="Content Placeholder 2">
            <a:extLst>
              <a:ext uri="{FF2B5EF4-FFF2-40B4-BE49-F238E27FC236}">
                <a16:creationId xmlns:a16="http://schemas.microsoft.com/office/drawing/2014/main" id="{5ADA793F-A9A4-FE78-F2B8-2106B0AFB1DE}"/>
              </a:ext>
            </a:extLst>
          </p:cNvPr>
          <p:cNvSpPr>
            <a:spLocks noGrp="1"/>
          </p:cNvSpPr>
          <p:nvPr>
            <p:ph idx="1"/>
          </p:nvPr>
        </p:nvSpPr>
        <p:spPr/>
        <p:txBody>
          <a:bodyPr>
            <a:normAutofit lnSpcReduction="10000"/>
          </a:bodyPr>
          <a:lstStyle/>
          <a:p>
            <a:r>
              <a:rPr lang="en-IN" dirty="0"/>
              <a:t>// declaring single variable</a:t>
            </a:r>
          </a:p>
          <a:p>
            <a:r>
              <a:rPr lang="en-IN" dirty="0"/>
              <a:t>var name;</a:t>
            </a:r>
          </a:p>
          <a:p>
            <a:endParaRPr lang="en-IN" dirty="0"/>
          </a:p>
          <a:p>
            <a:r>
              <a:rPr lang="en-IN" dirty="0"/>
              <a:t>// declaring multiple variables</a:t>
            </a:r>
          </a:p>
          <a:p>
            <a:r>
              <a:rPr lang="en-IN" dirty="0"/>
              <a:t>var name, title, </a:t>
            </a:r>
            <a:r>
              <a:rPr lang="en-IN" dirty="0" err="1"/>
              <a:t>num</a:t>
            </a:r>
            <a:r>
              <a:rPr lang="en-IN" dirty="0"/>
              <a:t>;</a:t>
            </a:r>
          </a:p>
          <a:p>
            <a:endParaRPr lang="en-IN" dirty="0"/>
          </a:p>
          <a:p>
            <a:r>
              <a:rPr lang="en-IN" dirty="0"/>
              <a:t>// initializing variables</a:t>
            </a:r>
          </a:p>
          <a:p>
            <a:r>
              <a:rPr lang="en-IN" dirty="0"/>
              <a:t>var name = "Harsh";</a:t>
            </a:r>
          </a:p>
          <a:p>
            <a:r>
              <a:rPr lang="en-IN" dirty="0"/>
              <a:t>name = "Rakesh";</a:t>
            </a:r>
          </a:p>
        </p:txBody>
      </p:sp>
    </p:spTree>
    <p:extLst>
      <p:ext uri="{BB962C8B-B14F-4D97-AF65-F5344CB8AC3E}">
        <p14:creationId xmlns:p14="http://schemas.microsoft.com/office/powerpoint/2010/main" val="1617663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A5F11-DE9B-EB30-B593-B95EC4AC6F7B}"/>
              </a:ext>
            </a:extLst>
          </p:cNvPr>
          <p:cNvSpPr>
            <a:spLocks noGrp="1"/>
          </p:cNvSpPr>
          <p:nvPr>
            <p:ph type="title"/>
          </p:nvPr>
        </p:nvSpPr>
        <p:spPr/>
        <p:txBody>
          <a:bodyPr/>
          <a:lstStyle/>
          <a:p>
            <a:r>
              <a:rPr lang="en-GB" dirty="0"/>
              <a:t>4 Ways to Declare a JavaScript Variable:</a:t>
            </a:r>
            <a:br>
              <a:rPr lang="en-GB" dirty="0"/>
            </a:br>
            <a:endParaRPr lang="en-IN" dirty="0"/>
          </a:p>
        </p:txBody>
      </p:sp>
      <p:sp>
        <p:nvSpPr>
          <p:cNvPr id="3" name="Content Placeholder 2">
            <a:extLst>
              <a:ext uri="{FF2B5EF4-FFF2-40B4-BE49-F238E27FC236}">
                <a16:creationId xmlns:a16="http://schemas.microsoft.com/office/drawing/2014/main" id="{C3D31C5E-47DA-E515-406B-2A0EB049C2A3}"/>
              </a:ext>
            </a:extLst>
          </p:cNvPr>
          <p:cNvSpPr>
            <a:spLocks noGrp="1"/>
          </p:cNvSpPr>
          <p:nvPr>
            <p:ph idx="1"/>
          </p:nvPr>
        </p:nvSpPr>
        <p:spPr/>
        <p:txBody>
          <a:bodyPr/>
          <a:lstStyle/>
          <a:p>
            <a:r>
              <a:rPr lang="en-GB" dirty="0"/>
              <a:t>Using nothing</a:t>
            </a:r>
          </a:p>
          <a:p>
            <a:r>
              <a:rPr lang="en-GB" dirty="0"/>
              <a:t>Using var</a:t>
            </a:r>
          </a:p>
          <a:p>
            <a:r>
              <a:rPr lang="en-GB" dirty="0"/>
              <a:t>Using let</a:t>
            </a:r>
          </a:p>
          <a:p>
            <a:r>
              <a:rPr lang="en-GB" dirty="0"/>
              <a:t>Using </a:t>
            </a:r>
            <a:r>
              <a:rPr lang="en-GB" dirty="0" err="1"/>
              <a:t>const</a:t>
            </a:r>
            <a:endParaRPr lang="en-GB" dirty="0"/>
          </a:p>
        </p:txBody>
      </p:sp>
    </p:spTree>
    <p:extLst>
      <p:ext uri="{BB962C8B-B14F-4D97-AF65-F5344CB8AC3E}">
        <p14:creationId xmlns:p14="http://schemas.microsoft.com/office/powerpoint/2010/main" val="3006730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E017-F021-F76B-61D3-1185A2315E68}"/>
              </a:ext>
            </a:extLst>
          </p:cNvPr>
          <p:cNvSpPr>
            <a:spLocks noGrp="1"/>
          </p:cNvSpPr>
          <p:nvPr>
            <p:ph type="title"/>
          </p:nvPr>
        </p:nvSpPr>
        <p:spPr/>
        <p:txBody>
          <a:bodyPr/>
          <a:lstStyle/>
          <a:p>
            <a:r>
              <a:rPr lang="en-IN" dirty="0"/>
              <a:t>Identifiers</a:t>
            </a:r>
            <a:br>
              <a:rPr lang="en-IN" dirty="0"/>
            </a:br>
            <a:endParaRPr lang="en-IN" dirty="0"/>
          </a:p>
        </p:txBody>
      </p:sp>
      <p:sp>
        <p:nvSpPr>
          <p:cNvPr id="3" name="Content Placeholder 2">
            <a:extLst>
              <a:ext uri="{FF2B5EF4-FFF2-40B4-BE49-F238E27FC236}">
                <a16:creationId xmlns:a16="http://schemas.microsoft.com/office/drawing/2014/main" id="{FAB46BDB-E5A0-BB39-8B11-0706EA6771D0}"/>
              </a:ext>
            </a:extLst>
          </p:cNvPr>
          <p:cNvSpPr>
            <a:spLocks noGrp="1"/>
          </p:cNvSpPr>
          <p:nvPr>
            <p:ph idx="1"/>
          </p:nvPr>
        </p:nvSpPr>
        <p:spPr/>
        <p:txBody>
          <a:bodyPr>
            <a:normAutofit/>
          </a:bodyPr>
          <a:lstStyle/>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JavaScript identifiers are the name that we give to variables, objects, functions, arrays, classes, etc. We must use a unique name so as to identify them.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We then use the identifier to refer to the variable, functions, etc elsewhere in the program. </a:t>
            </a:r>
            <a:endParaRPr lang="en-IN" sz="1800" dirty="0">
              <a:effectLst/>
              <a:latin typeface="+mj-l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Arial" panose="020B0604020202020204" pitchFamily="34" charset="0"/>
              <a:buChar char="*"/>
            </a:pPr>
            <a:r>
              <a:rPr lang="en-IN" sz="1800" dirty="0">
                <a:effectLst/>
                <a:latin typeface="+mj-lt"/>
                <a:ea typeface="Times New Roman" panose="02020603050405020304" pitchFamily="18" charset="0"/>
                <a:cs typeface="Calibri" panose="020F0502020204030204" pitchFamily="34" charset="0"/>
              </a:rPr>
              <a:t>There are certain rules &amp; restrictions that we must follow when we name an identifier</a:t>
            </a:r>
            <a:r>
              <a:rPr lang="en-IN" sz="1800" dirty="0">
                <a:effectLst/>
                <a:latin typeface="Calibri" panose="020F0502020204030204" pitchFamily="34" charset="0"/>
                <a:ea typeface="Times New Roman" panose="02020603050405020304" pitchFamily="18"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IN" sz="1800" dirty="0" err="1">
                <a:effectLst/>
                <a:latin typeface="+mj-lt"/>
                <a:ea typeface="Times New Roman" panose="02020603050405020304" pitchFamily="18" charset="0"/>
                <a:cs typeface="Calibri" panose="020F0502020204030204" pitchFamily="34" charset="0"/>
              </a:rPr>
              <a:t>Eg</a:t>
            </a:r>
            <a:r>
              <a:rPr lang="en-IN" sz="1800" dirty="0">
                <a:effectLst/>
                <a:latin typeface="+mj-lt"/>
                <a:ea typeface="Times New Roman" panose="02020603050405020304" pitchFamily="18" charset="0"/>
                <a:cs typeface="Calibri" panose="020F0502020204030204" pitchFamily="34" charset="0"/>
              </a:rPr>
              <a:t>: var message =”hello world”;</a:t>
            </a:r>
            <a:endParaRPr lang="en-IN" sz="1800" dirty="0">
              <a:effectLst/>
              <a:latin typeface="+mj-l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75172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C546-F4FA-6A84-7CEB-4476A954D1B8}"/>
              </a:ext>
            </a:extLst>
          </p:cNvPr>
          <p:cNvSpPr>
            <a:spLocks noGrp="1"/>
          </p:cNvSpPr>
          <p:nvPr>
            <p:ph type="title"/>
          </p:nvPr>
        </p:nvSpPr>
        <p:spPr>
          <a:xfrm>
            <a:off x="1154954" y="963277"/>
            <a:ext cx="8761413" cy="706964"/>
          </a:xfrm>
        </p:spPr>
        <p:txBody>
          <a:bodyPr/>
          <a:lstStyle/>
          <a:p>
            <a:r>
              <a:rPr lang="en-IN" sz="3600" b="1" dirty="0">
                <a:effectLst/>
                <a:ea typeface="Times New Roman" panose="02020603050405020304" pitchFamily="18" charset="0"/>
                <a:cs typeface="Calibri" panose="020F0502020204030204" pitchFamily="34" charset="0"/>
              </a:rPr>
              <a:t>JavaScript Identifiers Rules</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57FE26C-4E5A-B2E7-16EB-AAC439901C35}"/>
              </a:ext>
            </a:extLst>
          </p:cNvPr>
          <p:cNvSpPr>
            <a:spLocks noGrp="1"/>
          </p:cNvSpPr>
          <p:nvPr>
            <p:ph idx="1"/>
          </p:nvPr>
        </p:nvSpPr>
        <p:spPr>
          <a:xfrm>
            <a:off x="541891" y="2327565"/>
            <a:ext cx="9682764" cy="4156363"/>
          </a:xfrm>
        </p:spPr>
        <p:txBody>
          <a:bodyPr>
            <a:normAutofit fontScale="77500" lnSpcReduction="20000"/>
          </a:bodyPr>
          <a:lstStyle/>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identifier name must be unique within the scope.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first letter of an identifier should be a upper case letter, Lower case letter, underscore, dollar sign.</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 subsequent letters of an identifier can have upper case letter, Lower case letter, underscore, dollar sign, numeric digit</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We cannot use reserved keywords. You can find the list of keywords for here.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They are case-sensitive. For Example,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is different from </a:t>
            </a:r>
            <a:r>
              <a:rPr lang="en-IN" sz="2300" dirty="0" err="1">
                <a:effectLst/>
                <a:ea typeface="Times New Roman" panose="02020603050405020304" pitchFamily="18" charset="0"/>
                <a:cs typeface="Calibri" panose="020F0502020204030204" pitchFamily="34" charset="0"/>
              </a:rPr>
              <a:t>SayHello</a:t>
            </a:r>
            <a:r>
              <a:rPr lang="en-IN" sz="2300" dirty="0">
                <a:effectLst/>
                <a:ea typeface="Times New Roman" panose="02020603050405020304" pitchFamily="18" charset="0"/>
                <a:cs typeface="Calibri" panose="020F0502020204030204" pitchFamily="34" charset="0"/>
              </a:rPr>
              <a:t> </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Cannot use spaces in a identifier name.</a:t>
            </a:r>
            <a:endParaRPr lang="en-IN" sz="2300" dirty="0">
              <a:effectLst/>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Calibri" panose="020F0502020204030204" pitchFamily="34" charset="0"/>
              <a:buAutoNum type="arabicPeriod"/>
            </a:pPr>
            <a:r>
              <a:rPr lang="en-IN" sz="2300" dirty="0">
                <a:effectLst/>
                <a:ea typeface="Times New Roman" panose="02020603050405020304" pitchFamily="18" charset="0"/>
                <a:cs typeface="Calibri" panose="020F0502020204030204" pitchFamily="34" charset="0"/>
              </a:rPr>
              <a:t>Avoid using the JavaScript Reserved Keywords as identifier name</a:t>
            </a:r>
            <a:endParaRPr lang="en-IN" sz="2300" dirty="0">
              <a:effectLst/>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51756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9E1F8-3714-BC0B-39CD-77481FA0EAD2}"/>
              </a:ext>
            </a:extLst>
          </p:cNvPr>
          <p:cNvSpPr>
            <a:spLocks noGrp="1"/>
          </p:cNvSpPr>
          <p:nvPr>
            <p:ph type="title"/>
          </p:nvPr>
        </p:nvSpPr>
        <p:spPr/>
        <p:txBody>
          <a:bodyPr/>
          <a:lstStyle/>
          <a:p>
            <a:r>
              <a:rPr lang="en-IN" dirty="0"/>
              <a:t>JavaScript console.log() Method</a:t>
            </a:r>
          </a:p>
        </p:txBody>
      </p:sp>
      <p:sp>
        <p:nvSpPr>
          <p:cNvPr id="3" name="Content Placeholder 2">
            <a:extLst>
              <a:ext uri="{FF2B5EF4-FFF2-40B4-BE49-F238E27FC236}">
                <a16:creationId xmlns:a16="http://schemas.microsoft.com/office/drawing/2014/main" id="{D07FDA3F-45AA-2FE8-D700-B9FDAD1C9A0E}"/>
              </a:ext>
            </a:extLst>
          </p:cNvPr>
          <p:cNvSpPr>
            <a:spLocks noGrp="1"/>
          </p:cNvSpPr>
          <p:nvPr>
            <p:ph idx="1"/>
          </p:nvPr>
        </p:nvSpPr>
        <p:spPr/>
        <p:txBody>
          <a:bodyPr/>
          <a:lstStyle/>
          <a:p>
            <a:r>
              <a:rPr lang="en-GB" dirty="0"/>
              <a:t>The console.log() is a function in JavaScript that is used to print any kind of variables defined before in it or to just print any message that needs to be displayed to the user.</a:t>
            </a:r>
          </a:p>
          <a:p>
            <a:r>
              <a:rPr lang="en-IN" dirty="0"/>
              <a:t>Syntax:</a:t>
            </a:r>
          </a:p>
          <a:p>
            <a:pPr marL="0" indent="0">
              <a:buNone/>
            </a:pPr>
            <a:r>
              <a:rPr lang="en-IN" dirty="0"/>
              <a:t>	</a:t>
            </a:r>
            <a:r>
              <a:rPr lang="en-IN" b="1" dirty="0"/>
              <a:t>console.log(“Code with Me");</a:t>
            </a:r>
          </a:p>
          <a:p>
            <a:pPr marL="0" indent="0">
              <a:buNone/>
            </a:pPr>
            <a:r>
              <a:rPr lang="en-IN" dirty="0"/>
              <a:t>	var a = 2;</a:t>
            </a:r>
          </a:p>
          <a:p>
            <a:pPr marL="0" indent="0">
              <a:buNone/>
            </a:pPr>
            <a:r>
              <a:rPr lang="en-IN" dirty="0"/>
              <a:t>   	 </a:t>
            </a:r>
            <a:r>
              <a:rPr lang="en-IN" b="1" dirty="0"/>
              <a:t>console.log(a);</a:t>
            </a:r>
          </a:p>
          <a:p>
            <a:pPr marL="0" indent="0">
              <a:buNone/>
            </a:pPr>
            <a:r>
              <a:rPr lang="en-IN" dirty="0"/>
              <a:t>	var str = “LUMINAR TECHNOLAB";</a:t>
            </a:r>
          </a:p>
          <a:p>
            <a:pPr marL="0" indent="0">
              <a:buNone/>
            </a:pPr>
            <a:r>
              <a:rPr lang="en-IN" b="1" dirty="0"/>
              <a:t>    console.log(str);</a:t>
            </a:r>
          </a:p>
        </p:txBody>
      </p:sp>
    </p:spTree>
    <p:extLst>
      <p:ext uri="{BB962C8B-B14F-4D97-AF65-F5344CB8AC3E}">
        <p14:creationId xmlns:p14="http://schemas.microsoft.com/office/powerpoint/2010/main" val="4112194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6200-19DC-BAD0-0FF2-9F6FD09C91A7}"/>
              </a:ext>
            </a:extLst>
          </p:cNvPr>
          <p:cNvSpPr>
            <a:spLocks noGrp="1"/>
          </p:cNvSpPr>
          <p:nvPr>
            <p:ph type="title"/>
          </p:nvPr>
        </p:nvSpPr>
        <p:spPr/>
        <p:txBody>
          <a:bodyPr/>
          <a:lstStyle/>
          <a:p>
            <a:r>
              <a:rPr lang="en-IN" dirty="0"/>
              <a:t>JavaScript </a:t>
            </a:r>
            <a:r>
              <a:rPr lang="en-IN" dirty="0" err="1"/>
              <a:t>console.error</a:t>
            </a:r>
            <a:r>
              <a:rPr lang="en-IN" dirty="0"/>
              <a:t>() Method</a:t>
            </a:r>
          </a:p>
        </p:txBody>
      </p:sp>
      <p:sp>
        <p:nvSpPr>
          <p:cNvPr id="3" name="Content Placeholder 2">
            <a:extLst>
              <a:ext uri="{FF2B5EF4-FFF2-40B4-BE49-F238E27FC236}">
                <a16:creationId xmlns:a16="http://schemas.microsoft.com/office/drawing/2014/main" id="{571F1332-4C62-4B4F-1C01-0A33FD1CCEEE}"/>
              </a:ext>
            </a:extLst>
          </p:cNvPr>
          <p:cNvSpPr>
            <a:spLocks noGrp="1"/>
          </p:cNvSpPr>
          <p:nvPr>
            <p:ph idx="1"/>
          </p:nvPr>
        </p:nvSpPr>
        <p:spPr/>
        <p:txBody>
          <a:bodyPr/>
          <a:lstStyle/>
          <a:p>
            <a:pPr marL="0" indent="0">
              <a:buNone/>
            </a:pPr>
            <a:endParaRPr lang="en-IN" dirty="0"/>
          </a:p>
          <a:p>
            <a:r>
              <a:rPr lang="en-IN" b="1" dirty="0"/>
              <a:t>Outputs an error message to the console</a:t>
            </a:r>
          </a:p>
          <a:p>
            <a:pPr marL="0" indent="0">
              <a:buNone/>
            </a:pPr>
            <a:r>
              <a:rPr lang="en-IN" dirty="0"/>
              <a:t>	</a:t>
            </a:r>
          </a:p>
        </p:txBody>
      </p:sp>
      <p:pic>
        <p:nvPicPr>
          <p:cNvPr id="5" name="Picture 4">
            <a:extLst>
              <a:ext uri="{FF2B5EF4-FFF2-40B4-BE49-F238E27FC236}">
                <a16:creationId xmlns:a16="http://schemas.microsoft.com/office/drawing/2014/main" id="{802886C4-355F-934E-9C3E-F7D6E43A9710}"/>
              </a:ext>
            </a:extLst>
          </p:cNvPr>
          <p:cNvPicPr>
            <a:picLocks noChangeAspect="1"/>
          </p:cNvPicPr>
          <p:nvPr/>
        </p:nvPicPr>
        <p:blipFill rotWithShape="1">
          <a:blip r:embed="rId2">
            <a:extLst>
              <a:ext uri="{28A0092B-C50C-407E-A947-70E740481C1C}">
                <a14:useLocalDpi xmlns:a14="http://schemas.microsoft.com/office/drawing/2010/main" val="0"/>
              </a:ext>
            </a:extLst>
          </a:blip>
          <a:srcRect l="60818" t="77442" r="18138" b="12222"/>
          <a:stretch/>
        </p:blipFill>
        <p:spPr>
          <a:xfrm>
            <a:off x="2112579" y="3983421"/>
            <a:ext cx="7803788" cy="2133599"/>
          </a:xfrm>
          <a:prstGeom prst="rect">
            <a:avLst/>
          </a:prstGeom>
        </p:spPr>
      </p:pic>
    </p:spTree>
    <p:extLst>
      <p:ext uri="{BB962C8B-B14F-4D97-AF65-F5344CB8AC3E}">
        <p14:creationId xmlns:p14="http://schemas.microsoft.com/office/powerpoint/2010/main" val="3664255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B7F5-9B18-45CC-E234-AA5A015C17AD}"/>
              </a:ext>
            </a:extLst>
          </p:cNvPr>
          <p:cNvSpPr>
            <a:spLocks noGrp="1"/>
          </p:cNvSpPr>
          <p:nvPr>
            <p:ph type="title"/>
          </p:nvPr>
        </p:nvSpPr>
        <p:spPr/>
        <p:txBody>
          <a:bodyPr/>
          <a:lstStyle/>
          <a:p>
            <a:r>
              <a:rPr lang="en-IN" dirty="0"/>
              <a:t>JavaScript </a:t>
            </a:r>
            <a:r>
              <a:rPr lang="en-IN" dirty="0" err="1"/>
              <a:t>console.warn</a:t>
            </a:r>
            <a:r>
              <a:rPr lang="en-IN" dirty="0"/>
              <a:t>() Method</a:t>
            </a:r>
          </a:p>
        </p:txBody>
      </p:sp>
      <p:pic>
        <p:nvPicPr>
          <p:cNvPr id="5" name="Content Placeholder 4">
            <a:extLst>
              <a:ext uri="{FF2B5EF4-FFF2-40B4-BE49-F238E27FC236}">
                <a16:creationId xmlns:a16="http://schemas.microsoft.com/office/drawing/2014/main" id="{0765733A-2D98-CEE0-1536-92BC503A78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024" t="82539" r="988" b="7307"/>
          <a:stretch/>
        </p:blipFill>
        <p:spPr>
          <a:xfrm>
            <a:off x="1470265" y="3429000"/>
            <a:ext cx="8893692" cy="2112578"/>
          </a:xfrm>
        </p:spPr>
      </p:pic>
      <p:sp>
        <p:nvSpPr>
          <p:cNvPr id="6" name="TextBox 5">
            <a:extLst>
              <a:ext uri="{FF2B5EF4-FFF2-40B4-BE49-F238E27FC236}">
                <a16:creationId xmlns:a16="http://schemas.microsoft.com/office/drawing/2014/main" id="{ECD41A72-B392-3A92-76F7-CFEAD70603BE}"/>
              </a:ext>
            </a:extLst>
          </p:cNvPr>
          <p:cNvSpPr txBox="1"/>
          <p:nvPr/>
        </p:nvSpPr>
        <p:spPr>
          <a:xfrm>
            <a:off x="1375673" y="2742364"/>
            <a:ext cx="7757818" cy="369332"/>
          </a:xfrm>
          <a:prstGeom prst="rect">
            <a:avLst/>
          </a:prstGeom>
          <a:noFill/>
        </p:spPr>
        <p:txBody>
          <a:bodyPr wrap="square" rtlCol="0">
            <a:spAutoFit/>
          </a:bodyPr>
          <a:lstStyle/>
          <a:p>
            <a:pPr marL="285750" indent="-285750">
              <a:buFont typeface="Wingdings" panose="05000000000000000000" pitchFamily="2" charset="2"/>
              <a:buChar char="Ø"/>
            </a:pPr>
            <a:r>
              <a:rPr lang="en-IN" b="1" dirty="0"/>
              <a:t>Outputs a warning message to the console</a:t>
            </a:r>
          </a:p>
        </p:txBody>
      </p:sp>
    </p:spTree>
    <p:extLst>
      <p:ext uri="{BB962C8B-B14F-4D97-AF65-F5344CB8AC3E}">
        <p14:creationId xmlns:p14="http://schemas.microsoft.com/office/powerpoint/2010/main" val="2705966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BFC57-112E-AC17-5829-FA63A6B77B6B}"/>
              </a:ext>
            </a:extLst>
          </p:cNvPr>
          <p:cNvSpPr>
            <a:spLocks noGrp="1"/>
          </p:cNvSpPr>
          <p:nvPr>
            <p:ph type="title"/>
          </p:nvPr>
        </p:nvSpPr>
        <p:spPr/>
        <p:txBody>
          <a:bodyPr/>
          <a:lstStyle/>
          <a:p>
            <a:r>
              <a:rPr lang="en-IN" dirty="0"/>
              <a:t>JavaScript </a:t>
            </a:r>
            <a:r>
              <a:rPr lang="en-IN" dirty="0" err="1"/>
              <a:t>console.assert</a:t>
            </a:r>
            <a:r>
              <a:rPr lang="en-IN" dirty="0"/>
              <a:t>() Method</a:t>
            </a:r>
          </a:p>
        </p:txBody>
      </p:sp>
      <p:sp>
        <p:nvSpPr>
          <p:cNvPr id="3" name="Content Placeholder 2">
            <a:extLst>
              <a:ext uri="{FF2B5EF4-FFF2-40B4-BE49-F238E27FC236}">
                <a16:creationId xmlns:a16="http://schemas.microsoft.com/office/drawing/2014/main" id="{B77D0915-F8E3-42C0-252E-3106D9B6868D}"/>
              </a:ext>
            </a:extLst>
          </p:cNvPr>
          <p:cNvSpPr>
            <a:spLocks noGrp="1"/>
          </p:cNvSpPr>
          <p:nvPr>
            <p:ph idx="1"/>
          </p:nvPr>
        </p:nvSpPr>
        <p:spPr/>
        <p:txBody>
          <a:bodyPr/>
          <a:lstStyle/>
          <a:p>
            <a:r>
              <a:rPr lang="en-IN" b="1" dirty="0"/>
              <a:t>Writes an error message to the console if a assertion is false</a:t>
            </a:r>
          </a:p>
          <a:p>
            <a:endParaRPr lang="en-IN" b="1" dirty="0"/>
          </a:p>
        </p:txBody>
      </p:sp>
      <p:pic>
        <p:nvPicPr>
          <p:cNvPr id="5" name="Picture 4">
            <a:extLst>
              <a:ext uri="{FF2B5EF4-FFF2-40B4-BE49-F238E27FC236}">
                <a16:creationId xmlns:a16="http://schemas.microsoft.com/office/drawing/2014/main" id="{B70484B6-7C46-C7A5-71E2-C03FE0409B39}"/>
              </a:ext>
            </a:extLst>
          </p:cNvPr>
          <p:cNvPicPr>
            <a:picLocks noChangeAspect="1"/>
          </p:cNvPicPr>
          <p:nvPr/>
        </p:nvPicPr>
        <p:blipFill rotWithShape="1">
          <a:blip r:embed="rId2">
            <a:extLst>
              <a:ext uri="{28A0092B-C50C-407E-A947-70E740481C1C}">
                <a14:useLocalDpi xmlns:a14="http://schemas.microsoft.com/office/drawing/2010/main" val="0"/>
              </a:ext>
            </a:extLst>
          </a:blip>
          <a:srcRect l="60775" t="82299" r="2328" b="6054"/>
          <a:stretch/>
        </p:blipFill>
        <p:spPr>
          <a:xfrm>
            <a:off x="1318006" y="3268716"/>
            <a:ext cx="5776475" cy="1597573"/>
          </a:xfrm>
          <a:prstGeom prst="rect">
            <a:avLst/>
          </a:prstGeom>
        </p:spPr>
      </p:pic>
    </p:spTree>
    <p:extLst>
      <p:ext uri="{BB962C8B-B14F-4D97-AF65-F5344CB8AC3E}">
        <p14:creationId xmlns:p14="http://schemas.microsoft.com/office/powerpoint/2010/main" val="2890939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6FDEE-3EF2-FB65-FD25-97E800E2DE0C}"/>
              </a:ext>
            </a:extLst>
          </p:cNvPr>
          <p:cNvPicPr>
            <a:picLocks noChangeAspect="1"/>
          </p:cNvPicPr>
          <p:nvPr/>
        </p:nvPicPr>
        <p:blipFill>
          <a:blip r:embed="rId2"/>
          <a:stretch>
            <a:fillRect/>
          </a:stretch>
        </p:blipFill>
        <p:spPr>
          <a:xfrm>
            <a:off x="882316" y="902368"/>
            <a:ext cx="8887326" cy="5053263"/>
          </a:xfrm>
          <a:prstGeom prst="rect">
            <a:avLst/>
          </a:prstGeom>
        </p:spPr>
      </p:pic>
    </p:spTree>
    <p:extLst>
      <p:ext uri="{BB962C8B-B14F-4D97-AF65-F5344CB8AC3E}">
        <p14:creationId xmlns:p14="http://schemas.microsoft.com/office/powerpoint/2010/main" val="2927443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2872-02A7-9776-3813-E76AF6BE75B5}"/>
              </a:ext>
            </a:extLst>
          </p:cNvPr>
          <p:cNvSpPr>
            <a:spLocks noGrp="1"/>
          </p:cNvSpPr>
          <p:nvPr>
            <p:ph type="title"/>
          </p:nvPr>
        </p:nvSpPr>
        <p:spPr/>
        <p:txBody>
          <a:bodyPr/>
          <a:lstStyle/>
          <a:p>
            <a:r>
              <a:rPr lang="en-IN" dirty="0"/>
              <a:t>JavaScript </a:t>
            </a:r>
            <a:r>
              <a:rPr lang="en-IN" dirty="0" err="1"/>
              <a:t>console.table</a:t>
            </a:r>
            <a:r>
              <a:rPr lang="en-IN" dirty="0"/>
              <a:t>() Method</a:t>
            </a:r>
          </a:p>
        </p:txBody>
      </p:sp>
      <p:pic>
        <p:nvPicPr>
          <p:cNvPr id="5" name="Content Placeholder 4">
            <a:extLst>
              <a:ext uri="{FF2B5EF4-FFF2-40B4-BE49-F238E27FC236}">
                <a16:creationId xmlns:a16="http://schemas.microsoft.com/office/drawing/2014/main" id="{3E3DA839-EDB7-9224-78FB-AC97AC36751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71773" r="18813" b="7533"/>
          <a:stretch/>
        </p:blipFill>
        <p:spPr>
          <a:xfrm>
            <a:off x="693683" y="2690649"/>
            <a:ext cx="10846676" cy="2974427"/>
          </a:xfrm>
        </p:spPr>
      </p:pic>
    </p:spTree>
    <p:extLst>
      <p:ext uri="{BB962C8B-B14F-4D97-AF65-F5344CB8AC3E}">
        <p14:creationId xmlns:p14="http://schemas.microsoft.com/office/powerpoint/2010/main" val="4212164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1FCF-9281-B504-32FB-954805569F33}"/>
              </a:ext>
            </a:extLst>
          </p:cNvPr>
          <p:cNvSpPr>
            <a:spLocks noGrp="1"/>
          </p:cNvSpPr>
          <p:nvPr>
            <p:ph type="title"/>
          </p:nvPr>
        </p:nvSpPr>
        <p:spPr/>
        <p:txBody>
          <a:bodyPr/>
          <a:lstStyle/>
          <a:p>
            <a:r>
              <a:rPr lang="en-IN" dirty="0"/>
              <a:t>JavaScript </a:t>
            </a:r>
            <a:r>
              <a:rPr lang="en-IN" dirty="0" err="1"/>
              <a:t>console.clear</a:t>
            </a:r>
            <a:r>
              <a:rPr lang="en-IN" dirty="0"/>
              <a:t>() Method</a:t>
            </a:r>
          </a:p>
        </p:txBody>
      </p:sp>
      <p:sp>
        <p:nvSpPr>
          <p:cNvPr id="3" name="Content Placeholder 2">
            <a:extLst>
              <a:ext uri="{FF2B5EF4-FFF2-40B4-BE49-F238E27FC236}">
                <a16:creationId xmlns:a16="http://schemas.microsoft.com/office/drawing/2014/main" id="{F7CF9DE1-E3EF-B8A6-1C05-9F807A0E4E74}"/>
              </a:ext>
            </a:extLst>
          </p:cNvPr>
          <p:cNvSpPr>
            <a:spLocks noGrp="1"/>
          </p:cNvSpPr>
          <p:nvPr>
            <p:ph idx="1"/>
          </p:nvPr>
        </p:nvSpPr>
        <p:spPr/>
        <p:txBody>
          <a:bodyPr/>
          <a:lstStyle/>
          <a:p>
            <a:r>
              <a:rPr lang="en-IN" dirty="0"/>
              <a:t>Clear the console</a:t>
            </a:r>
          </a:p>
        </p:txBody>
      </p:sp>
    </p:spTree>
    <p:extLst>
      <p:ext uri="{BB962C8B-B14F-4D97-AF65-F5344CB8AC3E}">
        <p14:creationId xmlns:p14="http://schemas.microsoft.com/office/powerpoint/2010/main" val="3047435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Comments</a:t>
            </a:r>
            <a:br>
              <a:rPr lang="en-IN" dirty="0"/>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marL="0" indent="0" algn="just">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Not all JavaScript statements are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Code after double slashes // or between /* and */ is treated as a comment.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Comments are ignored, and will not be executed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14910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sz="3600" b="1" dirty="0">
                <a:effectLst/>
                <a:latin typeface="Times New Roman" panose="02020603050405020304" pitchFamily="18" charset="0"/>
                <a:ea typeface="Times New Roman" panose="02020603050405020304" pitchFamily="18" charset="0"/>
                <a:cs typeface="Times New Roman" panose="02020603050405020304" pitchFamily="18" charset="0"/>
              </a:rPr>
              <a:t>JavaScript and Camel Case</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Historically, programmers have used different ways of joining multiple words into one variable name: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Hyphens: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last-name,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Hyphens are not allowed in JavaScript. They are reserved for subtractions.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95151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DEEB1-4C6E-4E66-D035-FBFBFF945110}"/>
              </a:ext>
            </a:extLst>
          </p:cNvPr>
          <p:cNvSpPr>
            <a:spLocks noGrp="1"/>
          </p:cNvSpPr>
          <p:nvPr>
            <p:ph idx="4294967295"/>
          </p:nvPr>
        </p:nvSpPr>
        <p:spPr>
          <a:xfrm>
            <a:off x="540326" y="467591"/>
            <a:ext cx="10505209" cy="5552209"/>
          </a:xfrm>
        </p:spPr>
        <p:txBody>
          <a:bodyPr>
            <a:normAutofit/>
          </a:bodyPr>
          <a:lstStyle/>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Underscore: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last_name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master_card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inter_city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Upper Camel Case (Pascal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FirstName,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MasterCard, InterCity.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Lower Camel Case: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JavaScript programmers tend to use camel case that starts with a lowercase letter: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firstName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lastName</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masterCard</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cs typeface="Times New Roman" panose="02020603050405020304" pitchFamily="18" charset="0"/>
              </a:rPr>
              <a:t>interCity</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snakecase</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b="1" dirty="0" err="1">
                <a:effectLst/>
                <a:latin typeface="Times New Roman" panose="02020603050405020304" pitchFamily="18" charset="0"/>
                <a:ea typeface="Times New Roman" panose="02020603050405020304" pitchFamily="18" charset="0"/>
                <a:cs typeface="Times New Roman" panose="02020603050405020304" pitchFamily="18" charset="0"/>
              </a:rPr>
              <a:t>get_input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55081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2885-A245-6F24-C49E-AE6BDAE8B27E}"/>
              </a:ext>
            </a:extLst>
          </p:cNvPr>
          <p:cNvSpPr>
            <a:spLocks noGrp="1"/>
          </p:cNvSpPr>
          <p:nvPr>
            <p:ph type="title"/>
          </p:nvPr>
        </p:nvSpPr>
        <p:spPr/>
        <p:txBody>
          <a:bodyPr/>
          <a:lstStyle/>
          <a:p>
            <a:r>
              <a:rPr lang="en-IN" dirty="0"/>
              <a:t>TASKS</a:t>
            </a:r>
          </a:p>
        </p:txBody>
      </p:sp>
      <p:sp>
        <p:nvSpPr>
          <p:cNvPr id="3" name="Content Placeholder 2">
            <a:extLst>
              <a:ext uri="{FF2B5EF4-FFF2-40B4-BE49-F238E27FC236}">
                <a16:creationId xmlns:a16="http://schemas.microsoft.com/office/drawing/2014/main" id="{653DEEB1-4C6E-4E66-D035-FBFBFF945110}"/>
              </a:ext>
            </a:extLst>
          </p:cNvPr>
          <p:cNvSpPr>
            <a:spLocks noGrp="1"/>
          </p:cNvSpPr>
          <p:nvPr>
            <p:ph idx="1"/>
          </p:nvPr>
        </p:nvSpPr>
        <p:spPr/>
        <p:txBody>
          <a:bodyPr/>
          <a:lstStyle/>
          <a:p>
            <a:r>
              <a:rPr lang="en-IN" dirty="0">
                <a:latin typeface="+mj-lt"/>
                <a:ea typeface="Times New Roman" panose="02020603050405020304" pitchFamily="18" charset="0"/>
                <a:cs typeface="Times New Roman" panose="02020603050405020304" pitchFamily="18" charset="0"/>
              </a:rPr>
              <a:t>What are the features of java script?</a:t>
            </a:r>
          </a:p>
          <a:p>
            <a:r>
              <a:rPr lang="en-IN" sz="1800" dirty="0">
                <a:effectLst/>
                <a:latin typeface="+mj-lt"/>
                <a:ea typeface="Times New Roman" panose="02020603050405020304" pitchFamily="18" charset="0"/>
                <a:cs typeface="Times New Roman" panose="02020603050405020304" pitchFamily="18" charset="0"/>
              </a:rPr>
              <a:t>What are the mai</a:t>
            </a:r>
            <a:r>
              <a:rPr lang="en-IN" dirty="0">
                <a:latin typeface="+mj-lt"/>
                <a:ea typeface="Times New Roman" panose="02020603050405020304" pitchFamily="18" charset="0"/>
                <a:cs typeface="Times New Roman" panose="02020603050405020304" pitchFamily="18" charset="0"/>
              </a:rPr>
              <a:t>n Advantages of </a:t>
            </a:r>
            <a:r>
              <a:rPr lang="en-IN" dirty="0" err="1">
                <a:latin typeface="+mj-lt"/>
                <a:ea typeface="Times New Roman" panose="02020603050405020304" pitchFamily="18" charset="0"/>
                <a:cs typeface="Times New Roman" panose="02020603050405020304" pitchFamily="18" charset="0"/>
              </a:rPr>
              <a:t>js</a:t>
            </a:r>
            <a:r>
              <a:rPr lang="en-IN" dirty="0">
                <a:latin typeface="+mj-lt"/>
                <a:ea typeface="Times New Roman" panose="02020603050405020304" pitchFamily="18" charset="0"/>
                <a:cs typeface="Times New Roman" panose="02020603050405020304" pitchFamily="18" charset="0"/>
              </a:rPr>
              <a:t>?</a:t>
            </a:r>
          </a:p>
          <a:p>
            <a:r>
              <a:rPr lang="en-IN" dirty="0">
                <a:latin typeface="+mj-lt"/>
                <a:ea typeface="Times New Roman" panose="02020603050405020304" pitchFamily="18" charset="0"/>
                <a:cs typeface="Times New Roman" panose="02020603050405020304" pitchFamily="18" charset="0"/>
              </a:rPr>
              <a:t>What JS is used for?</a:t>
            </a:r>
          </a:p>
          <a:p>
            <a:r>
              <a:rPr lang="en-GB" dirty="0">
                <a:latin typeface="+mj-lt"/>
                <a:ea typeface="Times New Roman" panose="02020603050405020304" pitchFamily="18" charset="0"/>
                <a:cs typeface="Times New Roman" panose="02020603050405020304" pitchFamily="18" charset="0"/>
              </a:rPr>
              <a:t>Difference between var, let, </a:t>
            </a:r>
            <a:r>
              <a:rPr lang="en-GB" dirty="0" err="1">
                <a:latin typeface="+mj-lt"/>
                <a:ea typeface="Times New Roman" panose="02020603050405020304" pitchFamily="18" charset="0"/>
                <a:cs typeface="Times New Roman" panose="02020603050405020304" pitchFamily="18" charset="0"/>
              </a:rPr>
              <a:t>const</a:t>
            </a:r>
            <a:r>
              <a:rPr lang="en-GB" dirty="0">
                <a:latin typeface="+mj-lt"/>
                <a:ea typeface="Times New Roman" panose="02020603050405020304" pitchFamily="18" charset="0"/>
                <a:cs typeface="Times New Roman" panose="02020603050405020304" pitchFamily="18" charset="0"/>
              </a:rPr>
              <a:t>?</a:t>
            </a:r>
          </a:p>
          <a:p>
            <a:r>
              <a:rPr lang="en-GB" dirty="0">
                <a:latin typeface="+mj-lt"/>
                <a:ea typeface="Times New Roman" panose="02020603050405020304" pitchFamily="18" charset="0"/>
                <a:cs typeface="Times New Roman" panose="02020603050405020304" pitchFamily="18" charset="0"/>
              </a:rPr>
              <a:t>What are most popular JS Libraries</a:t>
            </a:r>
          </a:p>
          <a:p>
            <a:endParaRPr lang="en-GB" dirty="0">
              <a:latin typeface="Calibri" panose="020F0502020204030204" pitchFamily="34" charset="0"/>
              <a:ea typeface="Times New Roman" panose="02020603050405020304" pitchFamily="18" charset="0"/>
              <a:cs typeface="Times New Roman" panose="02020603050405020304" pitchFamily="18" charset="0"/>
            </a:endParaRPr>
          </a:p>
          <a:p>
            <a:endParaRPr lang="en-IN" dirty="0">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13988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24B49E-3536-605A-F1ED-5C0FF8CB934D}"/>
              </a:ext>
            </a:extLst>
          </p:cNvPr>
          <p:cNvSpPr>
            <a:spLocks noGrp="1"/>
          </p:cNvSpPr>
          <p:nvPr>
            <p:ph type="title"/>
          </p:nvPr>
        </p:nvSpPr>
        <p:spPr/>
        <p:txBody>
          <a:bodyPr/>
          <a:lstStyle/>
          <a:p>
            <a:r>
              <a:rPr lang="en-IN" dirty="0"/>
              <a:t>Class</a:t>
            </a:r>
            <a:br>
              <a:rPr lang="en-IN" dirty="0"/>
            </a:br>
            <a:endParaRPr lang="en-IN" dirty="0"/>
          </a:p>
        </p:txBody>
      </p:sp>
      <p:sp>
        <p:nvSpPr>
          <p:cNvPr id="6" name="Content Placeholder 5">
            <a:extLst>
              <a:ext uri="{FF2B5EF4-FFF2-40B4-BE49-F238E27FC236}">
                <a16:creationId xmlns:a16="http://schemas.microsoft.com/office/drawing/2014/main" id="{C61F0647-9BB9-EDE1-DD40-EFA1C3ACDC18}"/>
              </a:ext>
            </a:extLst>
          </p:cNvPr>
          <p:cNvSpPr>
            <a:spLocks noGrp="1"/>
          </p:cNvSpPr>
          <p:nvPr>
            <p:ph idx="1"/>
          </p:nvPr>
        </p:nvSpPr>
        <p:spPr/>
        <p:txBody>
          <a:bodyPr/>
          <a:lstStyle/>
          <a:p>
            <a:pPr algn="just">
              <a:lnSpc>
                <a:spcPct val="115000"/>
              </a:lnSpc>
              <a:spcAft>
                <a:spcPts val="1000"/>
              </a:spcAft>
            </a:pPr>
            <a:r>
              <a:rPr lang="en-GB" b="0" i="0" dirty="0">
                <a:solidFill>
                  <a:srgbClr val="171717"/>
                </a:solidFill>
                <a:effectLst/>
              </a:rPr>
              <a:t>Class is a blueprint of a real-life entity. </a:t>
            </a:r>
          </a:p>
          <a:p>
            <a:pPr algn="just">
              <a:lnSpc>
                <a:spcPct val="115000"/>
              </a:lnSpc>
              <a:spcAft>
                <a:spcPts val="1000"/>
              </a:spcAft>
            </a:pPr>
            <a:r>
              <a:rPr lang="en-GB" b="0" i="0" dirty="0">
                <a:solidFill>
                  <a:srgbClr val="171717"/>
                </a:solidFill>
                <a:effectLst/>
              </a:rPr>
              <a:t>It describes how the object will look alike, what characteristics it holds and what kind of actions we can perform on it.</a:t>
            </a:r>
            <a:endParaRPr lang="en-IN" dirty="0"/>
          </a:p>
        </p:txBody>
      </p:sp>
    </p:spTree>
    <p:extLst>
      <p:ext uri="{BB962C8B-B14F-4D97-AF65-F5344CB8AC3E}">
        <p14:creationId xmlns:p14="http://schemas.microsoft.com/office/powerpoint/2010/main" val="10598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89F541-92EE-3537-D32D-42498EE1AC28}"/>
              </a:ext>
            </a:extLst>
          </p:cNvPr>
          <p:cNvPicPr>
            <a:picLocks noChangeAspect="1"/>
          </p:cNvPicPr>
          <p:nvPr/>
        </p:nvPicPr>
        <p:blipFill>
          <a:blip r:embed="rId2"/>
          <a:stretch>
            <a:fillRect/>
          </a:stretch>
        </p:blipFill>
        <p:spPr>
          <a:xfrm>
            <a:off x="774060" y="314633"/>
            <a:ext cx="3704242" cy="2782529"/>
          </a:xfrm>
          <a:prstGeom prst="rect">
            <a:avLst/>
          </a:prstGeom>
        </p:spPr>
      </p:pic>
      <p:pic>
        <p:nvPicPr>
          <p:cNvPr id="5" name="Picture 4">
            <a:extLst>
              <a:ext uri="{FF2B5EF4-FFF2-40B4-BE49-F238E27FC236}">
                <a16:creationId xmlns:a16="http://schemas.microsoft.com/office/drawing/2014/main" id="{0F4AD72E-ECD2-53AA-DDCA-297396FF51DA}"/>
              </a:ext>
            </a:extLst>
          </p:cNvPr>
          <p:cNvPicPr>
            <a:picLocks noChangeAspect="1"/>
          </p:cNvPicPr>
          <p:nvPr/>
        </p:nvPicPr>
        <p:blipFill>
          <a:blip r:embed="rId3"/>
          <a:stretch>
            <a:fillRect/>
          </a:stretch>
        </p:blipFill>
        <p:spPr>
          <a:xfrm>
            <a:off x="5817297" y="1705897"/>
            <a:ext cx="5149657" cy="2782529"/>
          </a:xfrm>
          <a:prstGeom prst="rect">
            <a:avLst/>
          </a:prstGeom>
        </p:spPr>
      </p:pic>
      <p:pic>
        <p:nvPicPr>
          <p:cNvPr id="6" name="Picture 5">
            <a:extLst>
              <a:ext uri="{FF2B5EF4-FFF2-40B4-BE49-F238E27FC236}">
                <a16:creationId xmlns:a16="http://schemas.microsoft.com/office/drawing/2014/main" id="{564D62F4-DB28-A97A-DE53-B3F92690A8CF}"/>
              </a:ext>
            </a:extLst>
          </p:cNvPr>
          <p:cNvPicPr>
            <a:picLocks noChangeAspect="1"/>
          </p:cNvPicPr>
          <p:nvPr/>
        </p:nvPicPr>
        <p:blipFill>
          <a:blip r:embed="rId4"/>
          <a:stretch>
            <a:fillRect/>
          </a:stretch>
        </p:blipFill>
        <p:spPr>
          <a:xfrm>
            <a:off x="998076" y="3264310"/>
            <a:ext cx="3480226" cy="2765010"/>
          </a:xfrm>
          <a:prstGeom prst="rect">
            <a:avLst/>
          </a:prstGeom>
        </p:spPr>
      </p:pic>
    </p:spTree>
    <p:extLst>
      <p:ext uri="{BB962C8B-B14F-4D97-AF65-F5344CB8AC3E}">
        <p14:creationId xmlns:p14="http://schemas.microsoft.com/office/powerpoint/2010/main" val="411384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pPr>
              <a:lnSpc>
                <a:spcPct val="115000"/>
              </a:lnSpc>
              <a:spcAft>
                <a:spcPts val="1000"/>
              </a:spcAft>
            </a:pPr>
            <a:r>
              <a:rPr lang="en-IN" sz="1800">
                <a:effectLst/>
                <a:latin typeface="Times New Roman" panose="02020603050405020304" pitchFamily="18" charset="0"/>
                <a:ea typeface="Times New Roman" panose="02020603050405020304" pitchFamily="18" charset="0"/>
                <a:cs typeface="Times New Roman" panose="02020603050405020304" pitchFamily="18" charset="0"/>
              </a:rPr>
              <a:t>OOP has four basic concepts on which it is totally based</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F1371DA-B012-1F2D-D4D0-81C92C2EB348}"/>
              </a:ext>
            </a:extLst>
          </p:cNvPr>
          <p:cNvSpPr>
            <a:spLocks noGrp="1"/>
          </p:cNvSpPr>
          <p:nvPr>
            <p:ph idx="1"/>
          </p:nvPr>
        </p:nvSpPr>
        <p:spPr/>
        <p:txBody>
          <a:bodyPr/>
          <a:lstStyle/>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Encapsulation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Inheritance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Polymorphism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6401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 Abstraction </a:t>
            </a:r>
            <a:br>
              <a:rPr lang="en-IN" sz="36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pic>
        <p:nvPicPr>
          <p:cNvPr id="7" name="Picture Placeholder 6">
            <a:extLst>
              <a:ext uri="{FF2B5EF4-FFF2-40B4-BE49-F238E27FC236}">
                <a16:creationId xmlns:a16="http://schemas.microsoft.com/office/drawing/2014/main" id="{E71A5743-723F-307E-EF64-5FA1C01B8C43}"/>
              </a:ext>
            </a:extLst>
          </p:cNvPr>
          <p:cNvPicPr>
            <a:picLocks noGrp="1" noChangeAspect="1"/>
          </p:cNvPicPr>
          <p:nvPr>
            <p:ph type="pic" idx="1"/>
          </p:nvPr>
        </p:nvPicPr>
        <p:blipFill rotWithShape="1">
          <a:blip r:embed="rId2"/>
          <a:srcRect l="-994" t="12037" r="12672"/>
          <a:stretch/>
        </p:blipFill>
        <p:spPr>
          <a:xfrm>
            <a:off x="6545179" y="1315453"/>
            <a:ext cx="4204123" cy="4780547"/>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p:txBody>
          <a:bodyPr/>
          <a:lstStyle/>
          <a:p>
            <a:pPr marL="342900" lvl="0" indent="-342900" algn="just">
              <a:lnSpc>
                <a:spcPct val="115000"/>
              </a:lnSpc>
              <a:spcAft>
                <a:spcPts val="1000"/>
              </a:spcAft>
              <a:buFont typeface="Arial" panose="020B0604020202020204" pitchFamily="34" charset="0"/>
              <a:buChar char="*"/>
            </a:pPr>
            <a:r>
              <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refers to, providing only essential information to the outside world and hiding their background details. </a:t>
            </a:r>
          </a:p>
          <a:p>
            <a:pPr marL="342900" lvl="0" indent="-342900" algn="just">
              <a:lnSpc>
                <a:spcPct val="115000"/>
              </a:lnSpc>
              <a:spcAft>
                <a:spcPts val="1000"/>
              </a:spcAft>
              <a:buFont typeface="Arial" panose="020B0604020202020204" pitchFamily="34" charset="0"/>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412348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A99F-7920-EB82-EAA9-BD67430477CD}"/>
              </a:ext>
            </a:extLst>
          </p:cNvPr>
          <p:cNvSpPr>
            <a:spLocks noGrp="1"/>
          </p:cNvSpPr>
          <p:nvPr>
            <p:ph type="title"/>
          </p:nvPr>
        </p:nvSpPr>
        <p:spPr/>
        <p:txBody>
          <a:bodyPr/>
          <a:lstStyle/>
          <a:p>
            <a:r>
              <a:rPr lang="en-IN" dirty="0"/>
              <a:t> Encapsulation </a:t>
            </a:r>
          </a:p>
        </p:txBody>
      </p:sp>
      <p:pic>
        <p:nvPicPr>
          <p:cNvPr id="5" name="Picture Placeholder 4">
            <a:extLst>
              <a:ext uri="{FF2B5EF4-FFF2-40B4-BE49-F238E27FC236}">
                <a16:creationId xmlns:a16="http://schemas.microsoft.com/office/drawing/2014/main" id="{6EB8D3BE-2523-709E-EC8E-37C8DE07A3E6}"/>
              </a:ext>
            </a:extLst>
          </p:cNvPr>
          <p:cNvPicPr>
            <a:picLocks noGrp="1" noChangeAspect="1"/>
          </p:cNvPicPr>
          <p:nvPr>
            <p:ph type="pic" idx="1"/>
          </p:nvPr>
        </p:nvPicPr>
        <p:blipFill rotWithShape="1">
          <a:blip r:embed="rId2"/>
          <a:srcRect l="-880" t="8684" r="17031" b="6404"/>
          <a:stretch/>
        </p:blipFill>
        <p:spPr>
          <a:xfrm>
            <a:off x="6593382" y="1165058"/>
            <a:ext cx="4443663" cy="4527884"/>
          </a:xfrm>
          <a:prstGeom prst="rect">
            <a:avLst/>
          </a:prstGeom>
        </p:spPr>
      </p:pic>
      <p:sp>
        <p:nvSpPr>
          <p:cNvPr id="3" name="Content Placeholder 2">
            <a:extLst>
              <a:ext uri="{FF2B5EF4-FFF2-40B4-BE49-F238E27FC236}">
                <a16:creationId xmlns:a16="http://schemas.microsoft.com/office/drawing/2014/main" id="{0F1371DA-B012-1F2D-D4D0-81C92C2EB348}"/>
              </a:ext>
            </a:extLst>
          </p:cNvPr>
          <p:cNvSpPr>
            <a:spLocks noGrp="1"/>
          </p:cNvSpPr>
          <p:nvPr>
            <p:ph type="body" sz="half" idx="2"/>
          </p:nvPr>
        </p:nvSpPr>
        <p:spPr>
          <a:xfrm>
            <a:off x="909147" y="3618271"/>
            <a:ext cx="3859212" cy="1371600"/>
          </a:xfrm>
        </p:spPr>
        <p:txBody>
          <a:bodyPr>
            <a:normAutofit fontScale="40000" lnSpcReduction="20000"/>
          </a:bodyPr>
          <a:lstStyle/>
          <a:p>
            <a:pPr marL="342900" lvl="0" indent="-342900" algn="just">
              <a:lnSpc>
                <a:spcPct val="115000"/>
              </a:lnSpc>
              <a:spcAft>
                <a:spcPts val="1000"/>
              </a:spcAft>
              <a:buFont typeface="Arial" panose="020B0604020202020204" pitchFamily="34" charset="0"/>
              <a:buChar char="*"/>
            </a:pP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Encapsulation is a process of binding data members (variables, properties) and member functions (methods) into a single unit. </a:t>
            </a:r>
            <a:endParaRPr lang="en-I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15000"/>
              </a:lnSpc>
              <a:spcAft>
                <a:spcPts val="1000"/>
              </a:spcAft>
              <a:buFont typeface="Arial" panose="020B0604020202020204" pitchFamily="34" charset="0"/>
              <a:buChar char="*"/>
            </a:pPr>
            <a:r>
              <a:rPr lang="en-US" sz="2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 is also a way of restricting access to certain properties or component. The best example for encapsulation is a class.</a:t>
            </a:r>
            <a:endParaRPr lang="en-IN" sz="28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882581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Custom 1">
      <a:majorFont>
        <a:latin typeface="Times New Roman"/>
        <a:ea typeface=""/>
        <a:cs typeface=""/>
      </a:majorFont>
      <a:minorFont>
        <a:latin typeface="Times New Roman"/>
        <a:ea typeface=""/>
        <a:cs typeface=""/>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1472</TotalTime>
  <Words>1906</Words>
  <Application>Microsoft Office PowerPoint</Application>
  <PresentationFormat>Widescreen</PresentationFormat>
  <Paragraphs>186</Paragraphs>
  <Slides>45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Segoe UI</vt:lpstr>
      <vt:lpstr>Times New Roman</vt:lpstr>
      <vt:lpstr>Verdana</vt:lpstr>
      <vt:lpstr>Wingdings</vt:lpstr>
      <vt:lpstr>Wingdings 3</vt:lpstr>
      <vt:lpstr>Ion Boardroom</vt:lpstr>
      <vt:lpstr>Introduction to Programming</vt:lpstr>
      <vt:lpstr>Object-oriented programming (OOP)</vt:lpstr>
      <vt:lpstr>Object </vt:lpstr>
      <vt:lpstr>PowerPoint Presentation</vt:lpstr>
      <vt:lpstr>Class </vt:lpstr>
      <vt:lpstr>PowerPoint Presentation</vt:lpstr>
      <vt:lpstr>OOP has four basic concepts on which it is totally based.</vt:lpstr>
      <vt:lpstr> Abstraction  </vt:lpstr>
      <vt:lpstr> Encapsulation </vt:lpstr>
      <vt:lpstr>Inheritance  </vt:lpstr>
      <vt:lpstr>Polymorphism  </vt:lpstr>
      <vt:lpstr>Data structure</vt:lpstr>
      <vt:lpstr>Data structure</vt:lpstr>
      <vt:lpstr> Stack</vt:lpstr>
      <vt:lpstr>Queue </vt:lpstr>
      <vt:lpstr>Linked list</vt:lpstr>
      <vt:lpstr>Algorithms</vt:lpstr>
      <vt:lpstr>Flowchart</vt:lpstr>
      <vt:lpstr>PowerPoint Presentation</vt:lpstr>
      <vt:lpstr>PowerPoint Presentation</vt:lpstr>
      <vt:lpstr>ES6 </vt:lpstr>
      <vt:lpstr>NodeJs</vt:lpstr>
      <vt:lpstr>Download Node.js </vt:lpstr>
      <vt:lpstr> JavaScript basics </vt:lpstr>
      <vt:lpstr>1.JavaScript Programs</vt:lpstr>
      <vt:lpstr>2. JavaScript Statements </vt:lpstr>
      <vt:lpstr>3. Semicolons ; </vt:lpstr>
      <vt:lpstr>4. Keywords </vt:lpstr>
      <vt:lpstr>PowerPoint Presentation</vt:lpstr>
      <vt:lpstr> Variables </vt:lpstr>
      <vt:lpstr>Initializing a variable</vt:lpstr>
      <vt:lpstr>Declaring a variable</vt:lpstr>
      <vt:lpstr>4 Ways to Declare a JavaScript Variable: </vt:lpstr>
      <vt:lpstr>Identifiers </vt:lpstr>
      <vt:lpstr>JavaScript Identifiers Rules </vt:lpstr>
      <vt:lpstr>JavaScript console.log() Method</vt:lpstr>
      <vt:lpstr>JavaScript console.error() Method</vt:lpstr>
      <vt:lpstr>JavaScript console.warn() Method</vt:lpstr>
      <vt:lpstr>JavaScript console.assert() Method</vt:lpstr>
      <vt:lpstr>JavaScript console.table() Method</vt:lpstr>
      <vt:lpstr>JavaScript console.clear() Method</vt:lpstr>
      <vt:lpstr>Comments </vt:lpstr>
      <vt:lpstr>JavaScript and Camel Case </vt:lpstr>
      <vt:lpstr>PowerPoint Presentation</vt:lpstr>
      <vt:lpstr>TASKS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Luminar Technolab</dc:creator>
  <cp:lastModifiedBy>Luminar Technolab</cp:lastModifiedBy>
  <cp:revision>12</cp:revision>
  <dcterms:created xsi:type="dcterms:W3CDTF">2023-01-10T05:32:54Z</dcterms:created>
  <dcterms:modified xsi:type="dcterms:W3CDTF">2023-12-26T05:57:16Z</dcterms:modified>
</cp:coreProperties>
</file>